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6.xml" ContentType="application/vnd.openxmlformats-officedocument.presentationml.slideLayout+xml"/>
  <Override PartName="/ppt/charts/chart9.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14.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theme/theme1.xml" ContentType="application/vnd.openxmlformats-officedocument.theme+xml"/>
  <Override PartName="/ppt/charts/chart22.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3.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30"/>
  </p:notesMasterIdLst>
  <p:handoutMasterIdLst>
    <p:handoutMasterId r:id="rId31"/>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E1B"/>
    <a:srgbClr val="DBD4E1"/>
    <a:srgbClr val="F2F0F7"/>
    <a:srgbClr val="6B6380"/>
    <a:srgbClr val="D8D4E4"/>
    <a:srgbClr val="E9E7F2"/>
    <a:srgbClr val="ABA3BD"/>
    <a:srgbClr val="958EA8"/>
    <a:srgbClr val="BFB9CE"/>
    <a:srgbClr val="7E7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4682"/>
  </p:normalViewPr>
  <p:slideViewPr>
    <p:cSldViewPr snapToGrid="0" snapToObjects="1">
      <p:cViewPr varScale="1">
        <p:scale>
          <a:sx n="65" d="100"/>
          <a:sy n="65" d="100"/>
        </p:scale>
        <p:origin x="720" y="40"/>
      </p:cViewPr>
      <p:guideLst/>
    </p:cSldViewPr>
  </p:slideViewPr>
  <p:notesTextViewPr>
    <p:cViewPr>
      <p:scale>
        <a:sx n="1" d="1"/>
        <a:sy n="1" d="1"/>
      </p:scale>
      <p:origin x="0" y="0"/>
    </p:cViewPr>
  </p:notesTextViewPr>
  <p:notesViewPr>
    <p:cSldViewPr snapToGrid="0" snapToObjects="1" showGuides="1">
      <p:cViewPr>
        <p:scale>
          <a:sx n="100" d="100"/>
          <a:sy n="100" d="100"/>
        </p:scale>
        <p:origin x="3416" y="-4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3.5799999999999998E-2</c:v>
                </c:pt>
                <c:pt idx="1">
                  <c:v>3.7600000000000001E-2</c:v>
                </c:pt>
                <c:pt idx="2">
                  <c:v>6.9000000000000006E-2</c:v>
                </c:pt>
                <c:pt idx="3">
                  <c:v>0.37459999999999999</c:v>
                </c:pt>
                <c:pt idx="4">
                  <c:v>0.48309999999999997</c:v>
                </c:pt>
              </c:numCache>
            </c:numRef>
          </c:val>
          <c:extLst>
            <c:ext xmlns:c16="http://schemas.microsoft.com/office/drawing/2014/chart" uri="{C3380CC4-5D6E-409C-BE32-E72D297353CC}">
              <c16:uniqueId val="{00000000-3350-4503-BF9D-9D15C227C0AF}"/>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6.88E-2</c:v>
                </c:pt>
                <c:pt idx="1">
                  <c:v>3.73E-2</c:v>
                </c:pt>
                <c:pt idx="2">
                  <c:v>5.2499999999999998E-2</c:v>
                </c:pt>
                <c:pt idx="3">
                  <c:v>0.24909999999999999</c:v>
                </c:pt>
                <c:pt idx="4">
                  <c:v>0.59230000000000005</c:v>
                </c:pt>
              </c:numCache>
            </c:numRef>
          </c:val>
          <c:extLst>
            <c:ext xmlns:c16="http://schemas.microsoft.com/office/drawing/2014/chart" uri="{C3380CC4-5D6E-409C-BE32-E72D297353CC}">
              <c16:uniqueId val="{00000000-A430-48C6-A501-C4D58543F65D}"/>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9.4100000000000003E-2</c:v>
                </c:pt>
                <c:pt idx="1">
                  <c:v>3.2399999999999998E-2</c:v>
                </c:pt>
                <c:pt idx="2">
                  <c:v>6.3399999999999998E-2</c:v>
                </c:pt>
                <c:pt idx="3">
                  <c:v>0.33610000000000001</c:v>
                </c:pt>
                <c:pt idx="4">
                  <c:v>0.47410000000000002</c:v>
                </c:pt>
              </c:numCache>
            </c:numRef>
          </c:val>
          <c:extLst>
            <c:ext xmlns:c16="http://schemas.microsoft.com/office/drawing/2014/chart" uri="{C3380CC4-5D6E-409C-BE32-E72D297353CC}">
              <c16:uniqueId val="{00000000-1C60-499B-AF3D-E124FBA63FB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9.0800000000000006E-2</c:v>
                </c:pt>
                <c:pt idx="1">
                  <c:v>3.4700000000000002E-2</c:v>
                </c:pt>
                <c:pt idx="2">
                  <c:v>4.9599999999999998E-2</c:v>
                </c:pt>
                <c:pt idx="3">
                  <c:v>0.30690000000000001</c:v>
                </c:pt>
                <c:pt idx="4">
                  <c:v>0.51790000000000003</c:v>
                </c:pt>
              </c:numCache>
            </c:numRef>
          </c:val>
          <c:extLst>
            <c:ext xmlns:c16="http://schemas.microsoft.com/office/drawing/2014/chart" uri="{C3380CC4-5D6E-409C-BE32-E72D297353CC}">
              <c16:uniqueId val="{00000000-A885-4C1E-8E0B-47D52BC8839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9.6699999999999994E-2</c:v>
                </c:pt>
                <c:pt idx="1">
                  <c:v>3.2800000000000003E-2</c:v>
                </c:pt>
                <c:pt idx="2">
                  <c:v>6.5199999999999994E-2</c:v>
                </c:pt>
                <c:pt idx="3">
                  <c:v>0.32840000000000003</c:v>
                </c:pt>
                <c:pt idx="4">
                  <c:v>0.4768</c:v>
                </c:pt>
              </c:numCache>
            </c:numRef>
          </c:val>
          <c:extLst>
            <c:ext xmlns:c16="http://schemas.microsoft.com/office/drawing/2014/chart" uri="{C3380CC4-5D6E-409C-BE32-E72D297353CC}">
              <c16:uniqueId val="{00000000-DF6E-4CE8-8CA1-F895E6F1C2C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percentStacked"/>
        <c:varyColors val="0"/>
        <c:ser>
          <c:idx val="0"/>
          <c:order val="0"/>
          <c:tx>
            <c:strRef>
              <c:f>Sheet1!$B$1</c:f>
              <c:strCache>
                <c:ptCount val="1"/>
                <c:pt idx="0">
                  <c:v>A lot of pride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Scottish Water aims to have a person at the end of the phone and a range of contact options for customers to help resolve problems immediately, and for formal complaints, Scottish Water will respond within 5 working days</c:v>
                </c:pt>
                <c:pt idx="1">
                  <c:v>Scottish Water provides good support to vulnerable customers requiring extra help or assistance (e.g. offering free bottled water during water supply disruptions)</c:v>
                </c:pt>
                <c:pt idx="2">
                  <c:v>When practical, Scottish Water safely opens up the land they own so the public can enjoy it for leisure purposes (e.g. walking, cycling and running, etc.)</c:v>
                </c:pt>
                <c:pt idx="3">
                  <c:v>Scottish Water engages and consults with local communities about the way their water supplies work, and any engineering work needed that may impact them</c:v>
                </c:pt>
                <c:pt idx="4">
                  <c:v>Scottish Water is a 'green' company: generating as much renewable power from water infrastructure as practical, re-using waste and using the minimum necessary amount of chemicals</c:v>
                </c:pt>
                <c:pt idx="5">
                  <c:v>Scottish Water helps contribute to broader society goals in areas like health, education and the environment (e.g. offering a 'Learn to Swim' programme to children, aiming to reduce the carbon emissions it produces, etc.)</c:v>
                </c:pt>
                <c:pt idx="6">
                  <c:v>All of Scottish Water's income is used to run the business and not pay dividends to shareholders</c:v>
                </c:pt>
                <c:pt idx="7">
                  <c:v>Scottish Water is open to external and independent scrutiny of how the company goes about its business</c:v>
                </c:pt>
                <c:pt idx="8">
                  <c:v>Scottish Water is publicly owned and is accountable to the Scottish government and parliament</c:v>
                </c:pt>
              </c:strCache>
            </c:strRef>
          </c:cat>
          <c:val>
            <c:numRef>
              <c:f>Sheet1!$B$2:$B$10</c:f>
              <c:numCache>
                <c:formatCode>0.00%</c:formatCode>
                <c:ptCount val="9"/>
                <c:pt idx="0">
                  <c:v>0.39879999999999999</c:v>
                </c:pt>
                <c:pt idx="1">
                  <c:v>0.55620000000000003</c:v>
                </c:pt>
                <c:pt idx="2">
                  <c:v>0.48449999999999999</c:v>
                </c:pt>
                <c:pt idx="3">
                  <c:v>0.41539999999999999</c:v>
                </c:pt>
                <c:pt idx="4">
                  <c:v>0.55659999999999998</c:v>
                </c:pt>
                <c:pt idx="5">
                  <c:v>0.43919999999999998</c:v>
                </c:pt>
                <c:pt idx="6">
                  <c:v>0.54979999999999996</c:v>
                </c:pt>
                <c:pt idx="7">
                  <c:v>0.44469999999999998</c:v>
                </c:pt>
                <c:pt idx="8">
                  <c:v>0.48720000000000002</c:v>
                </c:pt>
              </c:numCache>
            </c:numRef>
          </c:val>
          <c:extLst>
            <c:ext xmlns:c16="http://schemas.microsoft.com/office/drawing/2014/chart" uri="{C3380CC4-5D6E-409C-BE32-E72D297353CC}">
              <c16:uniqueId val="{00000000-6F83-4AF3-8FF1-1562D5C497FC}"/>
            </c:ext>
          </c:extLst>
        </c:ser>
        <c:ser>
          <c:idx val="1"/>
          <c:order val="1"/>
          <c:tx>
            <c:strRef>
              <c:f>Sheet1!$C$1</c:f>
              <c:strCache>
                <c:ptCount val="1"/>
                <c:pt idx="0">
                  <c:v>A fair amount of pride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Scottish Water aims to have a person at the end of the phone and a range of contact options for customers to help resolve problems immediately, and for formal complaints, Scottish Water will respond within 5 working days</c:v>
                </c:pt>
                <c:pt idx="1">
                  <c:v>Scottish Water provides good support to vulnerable customers requiring extra help or assistance (e.g. offering free bottled water during water supply disruptions)</c:v>
                </c:pt>
                <c:pt idx="2">
                  <c:v>When practical, Scottish Water safely opens up the land they own so the public can enjoy it for leisure purposes (e.g. walking, cycling and running, etc.)</c:v>
                </c:pt>
                <c:pt idx="3">
                  <c:v>Scottish Water engages and consults with local communities about the way their water supplies work, and any engineering work needed that may impact them</c:v>
                </c:pt>
                <c:pt idx="4">
                  <c:v>Scottish Water is a 'green' company: generating as much renewable power from water infrastructure as practical, re-using waste and using the minimum necessary amount of chemicals</c:v>
                </c:pt>
                <c:pt idx="5">
                  <c:v>Scottish Water helps contribute to broader society goals in areas like health, education and the environment (e.g. offering a 'Learn to Swim' programme to children, aiming to reduce the carbon emissions it produces, etc.)</c:v>
                </c:pt>
                <c:pt idx="6">
                  <c:v>All of Scottish Water's income is used to run the business and not pay dividends to shareholders</c:v>
                </c:pt>
                <c:pt idx="7">
                  <c:v>Scottish Water is open to external and independent scrutiny of how the company goes about its business</c:v>
                </c:pt>
                <c:pt idx="8">
                  <c:v>Scottish Water is publicly owned and is accountable to the Scottish government and parliament</c:v>
                </c:pt>
              </c:strCache>
            </c:strRef>
          </c:cat>
          <c:val>
            <c:numRef>
              <c:f>Sheet1!$C$2:$C$10</c:f>
              <c:numCache>
                <c:formatCode>0.00%</c:formatCode>
                <c:ptCount val="9"/>
                <c:pt idx="0">
                  <c:v>0.36070000000000002</c:v>
                </c:pt>
                <c:pt idx="1">
                  <c:v>0.2671</c:v>
                </c:pt>
                <c:pt idx="2">
                  <c:v>0.33600000000000002</c:v>
                </c:pt>
                <c:pt idx="3">
                  <c:v>0.35930000000000001</c:v>
                </c:pt>
                <c:pt idx="4">
                  <c:v>0.26750000000000002</c:v>
                </c:pt>
                <c:pt idx="5">
                  <c:v>0.34110000000000001</c:v>
                </c:pt>
                <c:pt idx="6">
                  <c:v>0.2422</c:v>
                </c:pt>
                <c:pt idx="7">
                  <c:v>0.33479999999999999</c:v>
                </c:pt>
                <c:pt idx="8">
                  <c:v>0.26850000000000002</c:v>
                </c:pt>
              </c:numCache>
            </c:numRef>
          </c:val>
          <c:extLst>
            <c:ext xmlns:c16="http://schemas.microsoft.com/office/drawing/2014/chart" uri="{C3380CC4-5D6E-409C-BE32-E72D297353CC}">
              <c16:uniqueId val="{00000001-6F83-4AF3-8FF1-1562D5C497FC}"/>
            </c:ext>
          </c:extLst>
        </c:ser>
        <c:ser>
          <c:idx val="2"/>
          <c:order val="2"/>
          <c:tx>
            <c:strRef>
              <c:f>Sheet1!$D$1</c:f>
              <c:strCache>
                <c:ptCount val="1"/>
                <c:pt idx="0">
                  <c:v>Not much pride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Scottish Water aims to have a person at the end of the phone and a range of contact options for customers to help resolve problems immediately, and for formal complaints, Scottish Water will respond within 5 working days</c:v>
                </c:pt>
                <c:pt idx="1">
                  <c:v>Scottish Water provides good support to vulnerable customers requiring extra help or assistance (e.g. offering free bottled water during water supply disruptions)</c:v>
                </c:pt>
                <c:pt idx="2">
                  <c:v>When practical, Scottish Water safely opens up the land they own so the public can enjoy it for leisure purposes (e.g. walking, cycling and running, etc.)</c:v>
                </c:pt>
                <c:pt idx="3">
                  <c:v>Scottish Water engages and consults with local communities about the way their water supplies work, and any engineering work needed that may impact them</c:v>
                </c:pt>
                <c:pt idx="4">
                  <c:v>Scottish Water is a 'green' company: generating as much renewable power from water infrastructure as practical, re-using waste and using the minimum necessary amount of chemicals</c:v>
                </c:pt>
                <c:pt idx="5">
                  <c:v>Scottish Water helps contribute to broader society goals in areas like health, education and the environment (e.g. offering a 'Learn to Swim' programme to children, aiming to reduce the carbon emissions it produces, etc.)</c:v>
                </c:pt>
                <c:pt idx="6">
                  <c:v>All of Scottish Water's income is used to run the business and not pay dividends to shareholders</c:v>
                </c:pt>
                <c:pt idx="7">
                  <c:v>Scottish Water is open to external and independent scrutiny of how the company goes about its business</c:v>
                </c:pt>
                <c:pt idx="8">
                  <c:v>Scottish Water is publicly owned and is accountable to the Scottish government and parliament</c:v>
                </c:pt>
              </c:strCache>
            </c:strRef>
          </c:cat>
          <c:val>
            <c:numRef>
              <c:f>Sheet1!$D$2:$D$10</c:f>
              <c:numCache>
                <c:formatCode>0.00%</c:formatCode>
                <c:ptCount val="9"/>
                <c:pt idx="0">
                  <c:v>0.1007</c:v>
                </c:pt>
                <c:pt idx="1">
                  <c:v>5.8200000000000002E-2</c:v>
                </c:pt>
                <c:pt idx="2">
                  <c:v>5.3699999999999998E-2</c:v>
                </c:pt>
                <c:pt idx="3">
                  <c:v>7.2800000000000004E-2</c:v>
                </c:pt>
                <c:pt idx="4">
                  <c:v>4.7600000000000003E-2</c:v>
                </c:pt>
                <c:pt idx="5">
                  <c:v>7.2599999999999998E-2</c:v>
                </c:pt>
                <c:pt idx="6">
                  <c:v>5.6099999999999997E-2</c:v>
                </c:pt>
                <c:pt idx="7">
                  <c:v>6.6500000000000004E-2</c:v>
                </c:pt>
                <c:pt idx="8">
                  <c:v>7.8299999999999995E-2</c:v>
                </c:pt>
              </c:numCache>
            </c:numRef>
          </c:val>
          <c:extLst>
            <c:ext xmlns:c16="http://schemas.microsoft.com/office/drawing/2014/chart" uri="{C3380CC4-5D6E-409C-BE32-E72D297353CC}">
              <c16:uniqueId val="{00000002-6F83-4AF3-8FF1-1562D5C497FC}"/>
            </c:ext>
          </c:extLst>
        </c:ser>
        <c:ser>
          <c:idx val="3"/>
          <c:order val="3"/>
          <c:tx>
            <c:strRef>
              <c:f>Sheet1!$E$1</c:f>
              <c:strCache>
                <c:ptCount val="1"/>
                <c:pt idx="0">
                  <c:v>No pride at all</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Scottish Water aims to have a person at the end of the phone and a range of contact options for customers to help resolve problems immediately, and for formal complaints, Scottish Water will respond within 5 working days</c:v>
                </c:pt>
                <c:pt idx="1">
                  <c:v>Scottish Water provides good support to vulnerable customers requiring extra help or assistance (e.g. offering free bottled water during water supply disruptions)</c:v>
                </c:pt>
                <c:pt idx="2">
                  <c:v>When practical, Scottish Water safely opens up the land they own so the public can enjoy it for leisure purposes (e.g. walking, cycling and running, etc.)</c:v>
                </c:pt>
                <c:pt idx="3">
                  <c:v>Scottish Water engages and consults with local communities about the way their water supplies work, and any engineering work needed that may impact them</c:v>
                </c:pt>
                <c:pt idx="4">
                  <c:v>Scottish Water is a 'green' company: generating as much renewable power from water infrastructure as practical, re-using waste and using the minimum necessary amount of chemicals</c:v>
                </c:pt>
                <c:pt idx="5">
                  <c:v>Scottish Water helps contribute to broader society goals in areas like health, education and the environment (e.g. offering a 'Learn to Swim' programme to children, aiming to reduce the carbon emissions it produces, etc.)</c:v>
                </c:pt>
                <c:pt idx="6">
                  <c:v>All of Scottish Water's income is used to run the business and not pay dividends to shareholders</c:v>
                </c:pt>
                <c:pt idx="7">
                  <c:v>Scottish Water is open to external and independent scrutiny of how the company goes about its business</c:v>
                </c:pt>
                <c:pt idx="8">
                  <c:v>Scottish Water is publicly owned and is accountable to the Scottish government and parliament</c:v>
                </c:pt>
              </c:strCache>
            </c:strRef>
          </c:cat>
          <c:val>
            <c:numRef>
              <c:f>Sheet1!$E$2:$E$10</c:f>
              <c:numCache>
                <c:formatCode>0.00%</c:formatCode>
                <c:ptCount val="9"/>
                <c:pt idx="0">
                  <c:v>3.95E-2</c:v>
                </c:pt>
                <c:pt idx="1">
                  <c:v>3.2800000000000003E-2</c:v>
                </c:pt>
                <c:pt idx="2">
                  <c:v>3.2899999999999999E-2</c:v>
                </c:pt>
                <c:pt idx="3">
                  <c:v>3.7100000000000001E-2</c:v>
                </c:pt>
                <c:pt idx="4">
                  <c:v>3.8800000000000001E-2</c:v>
                </c:pt>
                <c:pt idx="5">
                  <c:v>3.3599999999999998E-2</c:v>
                </c:pt>
                <c:pt idx="6">
                  <c:v>4.0800000000000003E-2</c:v>
                </c:pt>
                <c:pt idx="7">
                  <c:v>3.8699999999999998E-2</c:v>
                </c:pt>
                <c:pt idx="8">
                  <c:v>5.0099999999999999E-2</c:v>
                </c:pt>
              </c:numCache>
            </c:numRef>
          </c:val>
          <c:extLst>
            <c:ext xmlns:c16="http://schemas.microsoft.com/office/drawing/2014/chart" uri="{C3380CC4-5D6E-409C-BE32-E72D297353CC}">
              <c16:uniqueId val="{00000003-6F83-4AF3-8FF1-1562D5C497FC}"/>
            </c:ext>
          </c:extLst>
        </c:ser>
        <c:ser>
          <c:idx val="4"/>
          <c:order val="4"/>
          <c:tx>
            <c:strRef>
              <c:f>Sheet1!$F$1</c:f>
              <c:strCache>
                <c:ptCount val="1"/>
                <c:pt idx="0">
                  <c:v>Don't know</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Scottish Water aims to have a person at the end of the phone and a range of contact options for customers to help resolve problems immediately, and for formal complaints, Scottish Water will respond within 5 working days</c:v>
                </c:pt>
                <c:pt idx="1">
                  <c:v>Scottish Water provides good support to vulnerable customers requiring extra help or assistance (e.g. offering free bottled water during water supply disruptions)</c:v>
                </c:pt>
                <c:pt idx="2">
                  <c:v>When practical, Scottish Water safely opens up the land they own so the public can enjoy it for leisure purposes (e.g. walking, cycling and running, etc.)</c:v>
                </c:pt>
                <c:pt idx="3">
                  <c:v>Scottish Water engages and consults with local communities about the way their water supplies work, and any engineering work needed that may impact them</c:v>
                </c:pt>
                <c:pt idx="4">
                  <c:v>Scottish Water is a 'green' company: generating as much renewable power from water infrastructure as practical, re-using waste and using the minimum necessary amount of chemicals</c:v>
                </c:pt>
                <c:pt idx="5">
                  <c:v>Scottish Water helps contribute to broader society goals in areas like health, education and the environment (e.g. offering a 'Learn to Swim' programme to children, aiming to reduce the carbon emissions it produces, etc.)</c:v>
                </c:pt>
                <c:pt idx="6">
                  <c:v>All of Scottish Water's income is used to run the business and not pay dividends to shareholders</c:v>
                </c:pt>
                <c:pt idx="7">
                  <c:v>Scottish Water is open to external and independent scrutiny of how the company goes about its business</c:v>
                </c:pt>
                <c:pt idx="8">
                  <c:v>Scottish Water is publicly owned and is accountable to the Scottish government and parliament</c:v>
                </c:pt>
              </c:strCache>
            </c:strRef>
          </c:cat>
          <c:val>
            <c:numRef>
              <c:f>Sheet1!$F$2:$F$10</c:f>
              <c:numCache>
                <c:formatCode>0.00%</c:formatCode>
                <c:ptCount val="9"/>
                <c:pt idx="0">
                  <c:v>0.1002</c:v>
                </c:pt>
                <c:pt idx="1">
                  <c:v>8.5699999999999998E-2</c:v>
                </c:pt>
                <c:pt idx="2">
                  <c:v>9.2799999999999994E-2</c:v>
                </c:pt>
                <c:pt idx="3">
                  <c:v>0.1153</c:v>
                </c:pt>
                <c:pt idx="4">
                  <c:v>8.9399999999999993E-2</c:v>
                </c:pt>
                <c:pt idx="5">
                  <c:v>0.1135</c:v>
                </c:pt>
                <c:pt idx="6">
                  <c:v>0.1111</c:v>
                </c:pt>
                <c:pt idx="7">
                  <c:v>0.1153</c:v>
                </c:pt>
                <c:pt idx="8">
                  <c:v>0.1159</c:v>
                </c:pt>
              </c:numCache>
            </c:numRef>
          </c:val>
          <c:extLst>
            <c:ext xmlns:c16="http://schemas.microsoft.com/office/drawing/2014/chart" uri="{C3380CC4-5D6E-409C-BE32-E72D297353CC}">
              <c16:uniqueId val="{00000004-6F83-4AF3-8FF1-1562D5C497FC}"/>
            </c:ext>
          </c:extLst>
        </c:ser>
        <c:dLbls>
          <c:dLblPos val="ctr"/>
          <c:showLegendKey val="0"/>
          <c:showVal val="1"/>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legend>
      <c:legendPos val="r"/>
      <c:overlay val="0"/>
      <c:txPr>
        <a:bodyPr/>
        <a:lstStyle/>
        <a:p>
          <a:pPr>
            <a:defRPr sz="900" b="0" i="0" u="none">
              <a:solidFill>
                <a:srgbClr val="595959"/>
              </a:solidFill>
              <a:latin typeface="Trebuchet MS"/>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0.1159</c:v>
                </c:pt>
                <c:pt idx="1">
                  <c:v>5.0099999999999999E-2</c:v>
                </c:pt>
                <c:pt idx="2">
                  <c:v>7.8299999999999995E-2</c:v>
                </c:pt>
                <c:pt idx="3">
                  <c:v>0.26850000000000002</c:v>
                </c:pt>
                <c:pt idx="4">
                  <c:v>0.48720000000000002</c:v>
                </c:pt>
              </c:numCache>
            </c:numRef>
          </c:val>
          <c:extLst>
            <c:ext xmlns:c16="http://schemas.microsoft.com/office/drawing/2014/chart" uri="{C3380CC4-5D6E-409C-BE32-E72D297353CC}">
              <c16:uniqueId val="{00000000-ED7C-49D8-82B9-B29D3ADB1106}"/>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0.1153</c:v>
                </c:pt>
                <c:pt idx="1">
                  <c:v>3.8699999999999998E-2</c:v>
                </c:pt>
                <c:pt idx="2">
                  <c:v>6.6500000000000004E-2</c:v>
                </c:pt>
                <c:pt idx="3">
                  <c:v>0.33479999999999999</c:v>
                </c:pt>
                <c:pt idx="4">
                  <c:v>0.44469999999999998</c:v>
                </c:pt>
              </c:numCache>
            </c:numRef>
          </c:val>
          <c:extLst>
            <c:ext xmlns:c16="http://schemas.microsoft.com/office/drawing/2014/chart" uri="{C3380CC4-5D6E-409C-BE32-E72D297353CC}">
              <c16:uniqueId val="{00000000-C483-456F-BA7A-CA1A655D05C6}"/>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0.1111</c:v>
                </c:pt>
                <c:pt idx="1">
                  <c:v>4.0800000000000003E-2</c:v>
                </c:pt>
                <c:pt idx="2">
                  <c:v>5.6099999999999997E-2</c:v>
                </c:pt>
                <c:pt idx="3">
                  <c:v>0.2422</c:v>
                </c:pt>
                <c:pt idx="4">
                  <c:v>0.54979999999999996</c:v>
                </c:pt>
              </c:numCache>
            </c:numRef>
          </c:val>
          <c:extLst>
            <c:ext xmlns:c16="http://schemas.microsoft.com/office/drawing/2014/chart" uri="{C3380CC4-5D6E-409C-BE32-E72D297353CC}">
              <c16:uniqueId val="{00000000-8326-4C71-A3C4-D5D47F6EB89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0.1135</c:v>
                </c:pt>
                <c:pt idx="1">
                  <c:v>3.3599999999999998E-2</c:v>
                </c:pt>
                <c:pt idx="2">
                  <c:v>7.2599999999999998E-2</c:v>
                </c:pt>
                <c:pt idx="3">
                  <c:v>0.34110000000000001</c:v>
                </c:pt>
                <c:pt idx="4">
                  <c:v>0.43919999999999998</c:v>
                </c:pt>
              </c:numCache>
            </c:numRef>
          </c:val>
          <c:extLst>
            <c:ext xmlns:c16="http://schemas.microsoft.com/office/drawing/2014/chart" uri="{C3380CC4-5D6E-409C-BE32-E72D297353CC}">
              <c16:uniqueId val="{00000000-AED5-444E-BF99-5197F73BD2DF}"/>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8.9399999999999993E-2</c:v>
                </c:pt>
                <c:pt idx="1">
                  <c:v>3.8800000000000001E-2</c:v>
                </c:pt>
                <c:pt idx="2">
                  <c:v>4.7600000000000003E-2</c:v>
                </c:pt>
                <c:pt idx="3">
                  <c:v>0.26750000000000002</c:v>
                </c:pt>
                <c:pt idx="4">
                  <c:v>0.55659999999999998</c:v>
                </c:pt>
              </c:numCache>
            </c:numRef>
          </c:val>
          <c:extLst>
            <c:ext xmlns:c16="http://schemas.microsoft.com/office/drawing/2014/chart" uri="{C3380CC4-5D6E-409C-BE32-E72D297353CC}">
              <c16:uniqueId val="{00000000-3F1D-46C2-9C14-044EBFE6BAEB}"/>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Don't know/ can't recall</c:v>
                </c:pt>
                <c:pt idx="1">
                  <c:v>No, it doesn't</c:v>
                </c:pt>
                <c:pt idx="2">
                  <c:v>Yes, it does</c:v>
                </c:pt>
              </c:strCache>
            </c:strRef>
          </c:cat>
          <c:val>
            <c:numRef>
              <c:f>Sheet1!$B$2:$B$4</c:f>
              <c:numCache>
                <c:formatCode>0.00%</c:formatCode>
                <c:ptCount val="3"/>
                <c:pt idx="0">
                  <c:v>0.1048</c:v>
                </c:pt>
                <c:pt idx="1">
                  <c:v>1.9699999999999999E-2</c:v>
                </c:pt>
                <c:pt idx="2">
                  <c:v>0.87549999999999994</c:v>
                </c:pt>
              </c:numCache>
            </c:numRef>
          </c:val>
          <c:extLst>
            <c:ext xmlns:c16="http://schemas.microsoft.com/office/drawing/2014/chart" uri="{C3380CC4-5D6E-409C-BE32-E72D297353CC}">
              <c16:uniqueId val="{00000000-722F-4B9E-92CB-E0BCD6C9005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0.1153</c:v>
                </c:pt>
                <c:pt idx="1">
                  <c:v>3.7100000000000001E-2</c:v>
                </c:pt>
                <c:pt idx="2">
                  <c:v>7.2800000000000004E-2</c:v>
                </c:pt>
                <c:pt idx="3">
                  <c:v>0.35930000000000001</c:v>
                </c:pt>
                <c:pt idx="4">
                  <c:v>0.41539999999999999</c:v>
                </c:pt>
              </c:numCache>
            </c:numRef>
          </c:val>
          <c:extLst>
            <c:ext xmlns:c16="http://schemas.microsoft.com/office/drawing/2014/chart" uri="{C3380CC4-5D6E-409C-BE32-E72D297353CC}">
              <c16:uniqueId val="{00000000-53B8-4D92-A207-F7750B0C5709}"/>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9.2799999999999994E-2</c:v>
                </c:pt>
                <c:pt idx="1">
                  <c:v>3.2899999999999999E-2</c:v>
                </c:pt>
                <c:pt idx="2">
                  <c:v>5.3699999999999998E-2</c:v>
                </c:pt>
                <c:pt idx="3">
                  <c:v>0.33600000000000002</c:v>
                </c:pt>
                <c:pt idx="4">
                  <c:v>0.48449999999999999</c:v>
                </c:pt>
              </c:numCache>
            </c:numRef>
          </c:val>
          <c:extLst>
            <c:ext xmlns:c16="http://schemas.microsoft.com/office/drawing/2014/chart" uri="{C3380CC4-5D6E-409C-BE32-E72D297353CC}">
              <c16:uniqueId val="{00000000-F1F4-4FB0-94A4-418546F309F9}"/>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8.5699999999999998E-2</c:v>
                </c:pt>
                <c:pt idx="1">
                  <c:v>3.2800000000000003E-2</c:v>
                </c:pt>
                <c:pt idx="2">
                  <c:v>5.8200000000000002E-2</c:v>
                </c:pt>
                <c:pt idx="3">
                  <c:v>0.2671</c:v>
                </c:pt>
                <c:pt idx="4">
                  <c:v>0.55620000000000003</c:v>
                </c:pt>
              </c:numCache>
            </c:numRef>
          </c:val>
          <c:extLst>
            <c:ext xmlns:c16="http://schemas.microsoft.com/office/drawing/2014/chart" uri="{C3380CC4-5D6E-409C-BE32-E72D297353CC}">
              <c16:uniqueId val="{00000000-CBE1-428E-81D8-1CAD50CF0C9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0.1002</c:v>
                </c:pt>
                <c:pt idx="1">
                  <c:v>3.95E-2</c:v>
                </c:pt>
                <c:pt idx="2">
                  <c:v>0.1007</c:v>
                </c:pt>
                <c:pt idx="3">
                  <c:v>0.36070000000000002</c:v>
                </c:pt>
                <c:pt idx="4">
                  <c:v>0.39879999999999999</c:v>
                </c:pt>
              </c:numCache>
            </c:numRef>
          </c:val>
          <c:extLst>
            <c:ext xmlns:c16="http://schemas.microsoft.com/office/drawing/2014/chart" uri="{C3380CC4-5D6E-409C-BE32-E72D297353CC}">
              <c16:uniqueId val="{00000000-3A78-42F9-B259-8967F55390A6}"/>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9.06E-2</c:v>
                </c:pt>
                <c:pt idx="1">
                  <c:v>4.82E-2</c:v>
                </c:pt>
                <c:pt idx="2">
                  <c:v>9.0999999999999998E-2</c:v>
                </c:pt>
                <c:pt idx="3">
                  <c:v>0.4531</c:v>
                </c:pt>
                <c:pt idx="4">
                  <c:v>0.317</c:v>
                </c:pt>
              </c:numCache>
            </c:numRef>
          </c:val>
          <c:extLst>
            <c:ext xmlns:c16="http://schemas.microsoft.com/office/drawing/2014/chart" uri="{C3380CC4-5D6E-409C-BE32-E72D297353CC}">
              <c16:uniqueId val="{00000000-C4FD-4471-BD71-697F523BFCFB}"/>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percentStacked"/>
        <c:varyColors val="0"/>
        <c:ser>
          <c:idx val="0"/>
          <c:order val="0"/>
          <c:tx>
            <c:strRef>
              <c:f>Sheet1!$B$1</c:f>
              <c:strCache>
                <c:ptCount val="1"/>
                <c:pt idx="0">
                  <c:v>A lot of pride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If Scottish Water invested money to minimise the risk of internal sewer flooding in people's homes</c:v>
                </c:pt>
                <c:pt idx="1">
                  <c:v>If Scottish Water increased the amount of renewable energy it generates (e.g. energy from waste water, hosting wind/ solar farms on their land, etc.)</c:v>
                </c:pt>
                <c:pt idx="2">
                  <c:v>If Scottish Water invested money to minimise the risk of external sewer flooding impacting my local community and/ or environment</c:v>
                </c:pt>
                <c:pt idx="3">
                  <c:v>If I was fully satisfied with the look, taste, clarity and smell of the tap water Scottish Water supplies to my home</c:v>
                </c:pt>
                <c:pt idx="4">
                  <c:v>If interruptions to my own water supply at home (provided by Scottish Water) never lasted more than 3 days</c:v>
                </c:pt>
                <c:pt idx="5">
                  <c:v>If Scottish Water prevented any interruptions to the water supply in Scotland (e.g. burst water pipes etc.) over a 5-year period</c:v>
                </c:pt>
                <c:pt idx="6">
                  <c:v>If Scottish Water reduced leakage from the public water pipe network to be the lowest throughout the UK</c:v>
                </c:pt>
                <c:pt idx="7">
                  <c:v>If Scottish Water agreed to take over the management of any private water supplies to households in rural Scotland that wanted to change from their own water supply arrangements</c:v>
                </c:pt>
                <c:pt idx="8">
                  <c:v>If Scottish Water removed all remaining lead pipes from the public water supply network in Scotland</c:v>
                </c:pt>
              </c:strCache>
            </c:strRef>
          </c:cat>
          <c:val>
            <c:numRef>
              <c:f>Sheet1!$B$2:$B$10</c:f>
              <c:numCache>
                <c:formatCode>0.00%</c:formatCode>
                <c:ptCount val="9"/>
                <c:pt idx="0">
                  <c:v>0.4768</c:v>
                </c:pt>
                <c:pt idx="1">
                  <c:v>0.51790000000000003</c:v>
                </c:pt>
                <c:pt idx="2">
                  <c:v>0.47410000000000002</c:v>
                </c:pt>
                <c:pt idx="3">
                  <c:v>0.59230000000000005</c:v>
                </c:pt>
                <c:pt idx="4">
                  <c:v>0.31140000000000001</c:v>
                </c:pt>
                <c:pt idx="5">
                  <c:v>0.50160000000000005</c:v>
                </c:pt>
                <c:pt idx="6">
                  <c:v>0.54310000000000003</c:v>
                </c:pt>
                <c:pt idx="7">
                  <c:v>0.3251</c:v>
                </c:pt>
                <c:pt idx="8">
                  <c:v>0.54720000000000002</c:v>
                </c:pt>
              </c:numCache>
            </c:numRef>
          </c:val>
          <c:extLst>
            <c:ext xmlns:c16="http://schemas.microsoft.com/office/drawing/2014/chart" uri="{C3380CC4-5D6E-409C-BE32-E72D297353CC}">
              <c16:uniqueId val="{00000000-E908-4FCE-80A1-6729F332EE80}"/>
            </c:ext>
          </c:extLst>
        </c:ser>
        <c:ser>
          <c:idx val="1"/>
          <c:order val="1"/>
          <c:tx>
            <c:strRef>
              <c:f>Sheet1!$C$1</c:f>
              <c:strCache>
                <c:ptCount val="1"/>
                <c:pt idx="0">
                  <c:v>A fair amount of pride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If Scottish Water invested money to minimise the risk of internal sewer flooding in people's homes</c:v>
                </c:pt>
                <c:pt idx="1">
                  <c:v>If Scottish Water increased the amount of renewable energy it generates (e.g. energy from waste water, hosting wind/ solar farms on their land, etc.)</c:v>
                </c:pt>
                <c:pt idx="2">
                  <c:v>If Scottish Water invested money to minimise the risk of external sewer flooding impacting my local community and/ or environment</c:v>
                </c:pt>
                <c:pt idx="3">
                  <c:v>If I was fully satisfied with the look, taste, clarity and smell of the tap water Scottish Water supplies to my home</c:v>
                </c:pt>
                <c:pt idx="4">
                  <c:v>If interruptions to my own water supply at home (provided by Scottish Water) never lasted more than 3 days</c:v>
                </c:pt>
                <c:pt idx="5">
                  <c:v>If Scottish Water prevented any interruptions to the water supply in Scotland (e.g. burst water pipes etc.) over a 5-year period</c:v>
                </c:pt>
                <c:pt idx="6">
                  <c:v>If Scottish Water reduced leakage from the public water pipe network to be the lowest throughout the UK</c:v>
                </c:pt>
                <c:pt idx="7">
                  <c:v>If Scottish Water agreed to take over the management of any private water supplies to households in rural Scotland that wanted to change from their own water supply arrangements</c:v>
                </c:pt>
                <c:pt idx="8">
                  <c:v>If Scottish Water removed all remaining lead pipes from the public water supply network in Scotland</c:v>
                </c:pt>
              </c:strCache>
            </c:strRef>
          </c:cat>
          <c:val>
            <c:numRef>
              <c:f>Sheet1!$C$2:$C$10</c:f>
              <c:numCache>
                <c:formatCode>0.00%</c:formatCode>
                <c:ptCount val="9"/>
                <c:pt idx="0">
                  <c:v>0.32840000000000003</c:v>
                </c:pt>
                <c:pt idx="1">
                  <c:v>0.30690000000000001</c:v>
                </c:pt>
                <c:pt idx="2">
                  <c:v>0.33610000000000001</c:v>
                </c:pt>
                <c:pt idx="3">
                  <c:v>0.24909999999999999</c:v>
                </c:pt>
                <c:pt idx="4">
                  <c:v>0.3579</c:v>
                </c:pt>
                <c:pt idx="5">
                  <c:v>0.33360000000000001</c:v>
                </c:pt>
                <c:pt idx="6">
                  <c:v>0.29249999999999998</c:v>
                </c:pt>
                <c:pt idx="7">
                  <c:v>0.34039999999999998</c:v>
                </c:pt>
                <c:pt idx="8">
                  <c:v>0.25779999999999997</c:v>
                </c:pt>
              </c:numCache>
            </c:numRef>
          </c:val>
          <c:extLst>
            <c:ext xmlns:c16="http://schemas.microsoft.com/office/drawing/2014/chart" uri="{C3380CC4-5D6E-409C-BE32-E72D297353CC}">
              <c16:uniqueId val="{00000001-E908-4FCE-80A1-6729F332EE80}"/>
            </c:ext>
          </c:extLst>
        </c:ser>
        <c:ser>
          <c:idx val="2"/>
          <c:order val="2"/>
          <c:tx>
            <c:strRef>
              <c:f>Sheet1!$D$1</c:f>
              <c:strCache>
                <c:ptCount val="1"/>
                <c:pt idx="0">
                  <c:v>Not much pride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If Scottish Water invested money to minimise the risk of internal sewer flooding in people's homes</c:v>
                </c:pt>
                <c:pt idx="1">
                  <c:v>If Scottish Water increased the amount of renewable energy it generates (e.g. energy from waste water, hosting wind/ solar farms on their land, etc.)</c:v>
                </c:pt>
                <c:pt idx="2">
                  <c:v>If Scottish Water invested money to minimise the risk of external sewer flooding impacting my local community and/ or environment</c:v>
                </c:pt>
                <c:pt idx="3">
                  <c:v>If I was fully satisfied with the look, taste, clarity and smell of the tap water Scottish Water supplies to my home</c:v>
                </c:pt>
                <c:pt idx="4">
                  <c:v>If interruptions to my own water supply at home (provided by Scottish Water) never lasted more than 3 days</c:v>
                </c:pt>
                <c:pt idx="5">
                  <c:v>If Scottish Water prevented any interruptions to the water supply in Scotland (e.g. burst water pipes etc.) over a 5-year period</c:v>
                </c:pt>
                <c:pt idx="6">
                  <c:v>If Scottish Water reduced leakage from the public water pipe network to be the lowest throughout the UK</c:v>
                </c:pt>
                <c:pt idx="7">
                  <c:v>If Scottish Water agreed to take over the management of any private water supplies to households in rural Scotland that wanted to change from their own water supply arrangements</c:v>
                </c:pt>
                <c:pt idx="8">
                  <c:v>If Scottish Water removed all remaining lead pipes from the public water supply network in Scotland</c:v>
                </c:pt>
              </c:strCache>
            </c:strRef>
          </c:cat>
          <c:val>
            <c:numRef>
              <c:f>Sheet1!$D$2:$D$10</c:f>
              <c:numCache>
                <c:formatCode>0.00%</c:formatCode>
                <c:ptCount val="9"/>
                <c:pt idx="0">
                  <c:v>6.5199999999999994E-2</c:v>
                </c:pt>
                <c:pt idx="1">
                  <c:v>4.9599999999999998E-2</c:v>
                </c:pt>
                <c:pt idx="2">
                  <c:v>6.3399999999999998E-2</c:v>
                </c:pt>
                <c:pt idx="3">
                  <c:v>5.2499999999999998E-2</c:v>
                </c:pt>
                <c:pt idx="4">
                  <c:v>0.1477</c:v>
                </c:pt>
                <c:pt idx="5">
                  <c:v>5.5500000000000001E-2</c:v>
                </c:pt>
                <c:pt idx="6">
                  <c:v>5.6300000000000003E-2</c:v>
                </c:pt>
                <c:pt idx="7">
                  <c:v>9.1700000000000004E-2</c:v>
                </c:pt>
                <c:pt idx="8">
                  <c:v>5.7700000000000001E-2</c:v>
                </c:pt>
              </c:numCache>
            </c:numRef>
          </c:val>
          <c:extLst>
            <c:ext xmlns:c16="http://schemas.microsoft.com/office/drawing/2014/chart" uri="{C3380CC4-5D6E-409C-BE32-E72D297353CC}">
              <c16:uniqueId val="{00000002-E908-4FCE-80A1-6729F332EE80}"/>
            </c:ext>
          </c:extLst>
        </c:ser>
        <c:ser>
          <c:idx val="3"/>
          <c:order val="3"/>
          <c:tx>
            <c:strRef>
              <c:f>Sheet1!$E$1</c:f>
              <c:strCache>
                <c:ptCount val="1"/>
                <c:pt idx="0">
                  <c:v>No pride at all</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If Scottish Water invested money to minimise the risk of internal sewer flooding in people's homes</c:v>
                </c:pt>
                <c:pt idx="1">
                  <c:v>If Scottish Water increased the amount of renewable energy it generates (e.g. energy from waste water, hosting wind/ solar farms on their land, etc.)</c:v>
                </c:pt>
                <c:pt idx="2">
                  <c:v>If Scottish Water invested money to minimise the risk of external sewer flooding impacting my local community and/ or environment</c:v>
                </c:pt>
                <c:pt idx="3">
                  <c:v>If I was fully satisfied with the look, taste, clarity and smell of the tap water Scottish Water supplies to my home</c:v>
                </c:pt>
                <c:pt idx="4">
                  <c:v>If interruptions to my own water supply at home (provided by Scottish Water) never lasted more than 3 days</c:v>
                </c:pt>
                <c:pt idx="5">
                  <c:v>If Scottish Water prevented any interruptions to the water supply in Scotland (e.g. burst water pipes etc.) over a 5-year period</c:v>
                </c:pt>
                <c:pt idx="6">
                  <c:v>If Scottish Water reduced leakage from the public water pipe network to be the lowest throughout the UK</c:v>
                </c:pt>
                <c:pt idx="7">
                  <c:v>If Scottish Water agreed to take over the management of any private water supplies to households in rural Scotland that wanted to change from their own water supply arrangements</c:v>
                </c:pt>
                <c:pt idx="8">
                  <c:v>If Scottish Water removed all remaining lead pipes from the public water supply network in Scotland</c:v>
                </c:pt>
              </c:strCache>
            </c:strRef>
          </c:cat>
          <c:val>
            <c:numRef>
              <c:f>Sheet1!$E$2:$E$10</c:f>
              <c:numCache>
                <c:formatCode>0.00%</c:formatCode>
                <c:ptCount val="9"/>
                <c:pt idx="0">
                  <c:v>3.2800000000000003E-2</c:v>
                </c:pt>
                <c:pt idx="1">
                  <c:v>3.4700000000000002E-2</c:v>
                </c:pt>
                <c:pt idx="2">
                  <c:v>3.2399999999999998E-2</c:v>
                </c:pt>
                <c:pt idx="3">
                  <c:v>3.73E-2</c:v>
                </c:pt>
                <c:pt idx="4">
                  <c:v>7.3499999999999996E-2</c:v>
                </c:pt>
                <c:pt idx="5">
                  <c:v>3.0700000000000002E-2</c:v>
                </c:pt>
                <c:pt idx="6">
                  <c:v>3.3000000000000002E-2</c:v>
                </c:pt>
                <c:pt idx="7">
                  <c:v>4.0599999999999997E-2</c:v>
                </c:pt>
                <c:pt idx="8">
                  <c:v>3.8699999999999998E-2</c:v>
                </c:pt>
              </c:numCache>
            </c:numRef>
          </c:val>
          <c:extLst>
            <c:ext xmlns:c16="http://schemas.microsoft.com/office/drawing/2014/chart" uri="{C3380CC4-5D6E-409C-BE32-E72D297353CC}">
              <c16:uniqueId val="{00000003-E908-4FCE-80A1-6729F332EE80}"/>
            </c:ext>
          </c:extLst>
        </c:ser>
        <c:ser>
          <c:idx val="4"/>
          <c:order val="4"/>
          <c:tx>
            <c:strRef>
              <c:f>Sheet1!$F$1</c:f>
              <c:strCache>
                <c:ptCount val="1"/>
                <c:pt idx="0">
                  <c:v>Don't know</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If Scottish Water invested money to minimise the risk of internal sewer flooding in people's homes</c:v>
                </c:pt>
                <c:pt idx="1">
                  <c:v>If Scottish Water increased the amount of renewable energy it generates (e.g. energy from waste water, hosting wind/ solar farms on their land, etc.)</c:v>
                </c:pt>
                <c:pt idx="2">
                  <c:v>If Scottish Water invested money to minimise the risk of external sewer flooding impacting my local community and/ or environment</c:v>
                </c:pt>
                <c:pt idx="3">
                  <c:v>If I was fully satisfied with the look, taste, clarity and smell of the tap water Scottish Water supplies to my home</c:v>
                </c:pt>
                <c:pt idx="4">
                  <c:v>If interruptions to my own water supply at home (provided by Scottish Water) never lasted more than 3 days</c:v>
                </c:pt>
                <c:pt idx="5">
                  <c:v>If Scottish Water prevented any interruptions to the water supply in Scotland (e.g. burst water pipes etc.) over a 5-year period</c:v>
                </c:pt>
                <c:pt idx="6">
                  <c:v>If Scottish Water reduced leakage from the public water pipe network to be the lowest throughout the UK</c:v>
                </c:pt>
                <c:pt idx="7">
                  <c:v>If Scottish Water agreed to take over the management of any private water supplies to households in rural Scotland that wanted to change from their own water supply arrangements</c:v>
                </c:pt>
                <c:pt idx="8">
                  <c:v>If Scottish Water removed all remaining lead pipes from the public water supply network in Scotland</c:v>
                </c:pt>
              </c:strCache>
            </c:strRef>
          </c:cat>
          <c:val>
            <c:numRef>
              <c:f>Sheet1!$F$2:$F$10</c:f>
              <c:numCache>
                <c:formatCode>0.00%</c:formatCode>
                <c:ptCount val="9"/>
                <c:pt idx="0">
                  <c:v>9.6699999999999994E-2</c:v>
                </c:pt>
                <c:pt idx="1">
                  <c:v>9.0800000000000006E-2</c:v>
                </c:pt>
                <c:pt idx="2">
                  <c:v>9.4100000000000003E-2</c:v>
                </c:pt>
                <c:pt idx="3">
                  <c:v>6.88E-2</c:v>
                </c:pt>
                <c:pt idx="4">
                  <c:v>0.1095</c:v>
                </c:pt>
                <c:pt idx="5">
                  <c:v>7.8600000000000003E-2</c:v>
                </c:pt>
                <c:pt idx="6">
                  <c:v>7.5200000000000003E-2</c:v>
                </c:pt>
                <c:pt idx="7">
                  <c:v>0.20219999999999999</c:v>
                </c:pt>
                <c:pt idx="8">
                  <c:v>9.8500000000000004E-2</c:v>
                </c:pt>
              </c:numCache>
            </c:numRef>
          </c:val>
          <c:extLst>
            <c:ext xmlns:c16="http://schemas.microsoft.com/office/drawing/2014/chart" uri="{C3380CC4-5D6E-409C-BE32-E72D297353CC}">
              <c16:uniqueId val="{00000004-E908-4FCE-80A1-6729F332EE80}"/>
            </c:ext>
          </c:extLst>
        </c:ser>
        <c:dLbls>
          <c:dLblPos val="ctr"/>
          <c:showLegendKey val="0"/>
          <c:showVal val="1"/>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legend>
      <c:legendPos val="r"/>
      <c:layout/>
      <c:overlay val="0"/>
      <c:txPr>
        <a:bodyPr/>
        <a:lstStyle/>
        <a:p>
          <a:pPr>
            <a:defRPr sz="900" b="0" i="0" u="none">
              <a:solidFill>
                <a:srgbClr val="595959"/>
              </a:solidFill>
              <a:latin typeface="Trebuchet MS"/>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9.8500000000000004E-2</c:v>
                </c:pt>
                <c:pt idx="1">
                  <c:v>3.8699999999999998E-2</c:v>
                </c:pt>
                <c:pt idx="2">
                  <c:v>5.7700000000000001E-2</c:v>
                </c:pt>
                <c:pt idx="3">
                  <c:v>0.25779999999999997</c:v>
                </c:pt>
                <c:pt idx="4">
                  <c:v>0.54720000000000002</c:v>
                </c:pt>
              </c:numCache>
            </c:numRef>
          </c:val>
          <c:extLst>
            <c:ext xmlns:c16="http://schemas.microsoft.com/office/drawing/2014/chart" uri="{C3380CC4-5D6E-409C-BE32-E72D297353CC}">
              <c16:uniqueId val="{00000000-62CD-4615-9E13-ECFA77E693B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0.20219999999999999</c:v>
                </c:pt>
                <c:pt idx="1">
                  <c:v>4.0599999999999997E-2</c:v>
                </c:pt>
                <c:pt idx="2">
                  <c:v>9.1700000000000004E-2</c:v>
                </c:pt>
                <c:pt idx="3">
                  <c:v>0.34039999999999998</c:v>
                </c:pt>
                <c:pt idx="4">
                  <c:v>0.3251</c:v>
                </c:pt>
              </c:numCache>
            </c:numRef>
          </c:val>
          <c:extLst>
            <c:ext xmlns:c16="http://schemas.microsoft.com/office/drawing/2014/chart" uri="{C3380CC4-5D6E-409C-BE32-E72D297353CC}">
              <c16:uniqueId val="{00000000-2C6D-40C2-B6B9-BD2A5A1FBAE1}"/>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7.5200000000000003E-2</c:v>
                </c:pt>
                <c:pt idx="1">
                  <c:v>3.3000000000000002E-2</c:v>
                </c:pt>
                <c:pt idx="2">
                  <c:v>5.6300000000000003E-2</c:v>
                </c:pt>
                <c:pt idx="3">
                  <c:v>0.29249999999999998</c:v>
                </c:pt>
                <c:pt idx="4">
                  <c:v>0.54310000000000003</c:v>
                </c:pt>
              </c:numCache>
            </c:numRef>
          </c:val>
          <c:extLst>
            <c:ext xmlns:c16="http://schemas.microsoft.com/office/drawing/2014/chart" uri="{C3380CC4-5D6E-409C-BE32-E72D297353CC}">
              <c16:uniqueId val="{00000000-0B4E-4DCA-83F5-B60F7E10F2A9}"/>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7.8600000000000003E-2</c:v>
                </c:pt>
                <c:pt idx="1">
                  <c:v>3.0700000000000002E-2</c:v>
                </c:pt>
                <c:pt idx="2">
                  <c:v>5.5500000000000001E-2</c:v>
                </c:pt>
                <c:pt idx="3">
                  <c:v>0.33360000000000001</c:v>
                </c:pt>
                <c:pt idx="4">
                  <c:v>0.50160000000000005</c:v>
                </c:pt>
              </c:numCache>
            </c:numRef>
          </c:val>
          <c:extLst>
            <c:ext xmlns:c16="http://schemas.microsoft.com/office/drawing/2014/chart" uri="{C3380CC4-5D6E-409C-BE32-E72D297353CC}">
              <c16:uniqueId val="{00000000-F2AD-4D9A-9437-E60312070EE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(n=1006)</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Don't know</c:v>
                </c:pt>
                <c:pt idx="1">
                  <c:v>No pride at all</c:v>
                </c:pt>
                <c:pt idx="2">
                  <c:v>Not much pride</c:v>
                </c:pt>
                <c:pt idx="3">
                  <c:v>A fair amount of pride</c:v>
                </c:pt>
                <c:pt idx="4">
                  <c:v>A lot of pride</c:v>
                </c:pt>
              </c:strCache>
            </c:strRef>
          </c:cat>
          <c:val>
            <c:numRef>
              <c:f>Sheet1!$B$2:$B$6</c:f>
              <c:numCache>
                <c:formatCode>0.00%</c:formatCode>
                <c:ptCount val="5"/>
                <c:pt idx="0">
                  <c:v>0.1095</c:v>
                </c:pt>
                <c:pt idx="1">
                  <c:v>7.3499999999999996E-2</c:v>
                </c:pt>
                <c:pt idx="2">
                  <c:v>0.1477</c:v>
                </c:pt>
                <c:pt idx="3">
                  <c:v>0.3579</c:v>
                </c:pt>
                <c:pt idx="4">
                  <c:v>0.31140000000000001</c:v>
                </c:pt>
              </c:numCache>
            </c:numRef>
          </c:val>
          <c:extLst>
            <c:ext xmlns:c16="http://schemas.microsoft.com/office/drawing/2014/chart" uri="{C3380CC4-5D6E-409C-BE32-E72D297353CC}">
              <c16:uniqueId val="{00000000-7AA9-4247-AA00-74F57251879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4/9/2019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8239" y="117089"/>
            <a:ext cx="2492298" cy="140191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dirty="0" smtClean="0"/>
              <a:t>SUPPORTING INFORMATION:</a:t>
            </a:r>
            <a:endParaRPr lang="en-US" dirty="0"/>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ustomresearch@yougov.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3300" y="2432056"/>
            <a:ext cx="6188808" cy="507831"/>
          </a:xfrm>
        </p:spPr>
        <p:txBody>
          <a:bodyPr anchor="ctr" anchorCtr="0">
            <a:spAutoFit/>
          </a:bodyPr>
          <a:lstStyle>
            <a:lvl1pPr algn="l">
              <a:defRPr sz="3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stStyle>
          <a:p>
            <a:r>
              <a:rPr lang="en-US" dirty="0" smtClean="0"/>
              <a:t>Report Title</a:t>
            </a:r>
            <a:endParaRPr lang="en-US"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r="38565"/>
          <a:stretch/>
        </p:blipFill>
        <p:spPr>
          <a:xfrm>
            <a:off x="7886699" y="963932"/>
            <a:ext cx="4305301" cy="4954267"/>
          </a:xfrm>
          <a:prstGeom prst="rect">
            <a:avLst/>
          </a:prstGeom>
        </p:spPr>
      </p:pic>
      <p:sp>
        <p:nvSpPr>
          <p:cNvPr id="19" name="Rectangle 18"/>
          <p:cNvSpPr/>
          <p:nvPr/>
        </p:nvSpPr>
        <p:spPr>
          <a:xfrm>
            <a:off x="0" y="2667000"/>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963932"/>
            <a:ext cx="2704664" cy="577579"/>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4100" y="6377591"/>
            <a:ext cx="226060" cy="226060"/>
          </a:xfrm>
          <a:prstGeom prst="rect">
            <a:avLst/>
          </a:prstGeom>
        </p:spPr>
      </p:pic>
      <p:cxnSp>
        <p:nvCxnSpPr>
          <p:cNvPr id="24" name="Straight Connector 23"/>
          <p:cNvCxnSpPr/>
          <p:nvPr userDrawn="1"/>
        </p:nvCxnSpPr>
        <p:spPr>
          <a:xfrm>
            <a:off x="901700" y="6067139"/>
            <a:ext cx="10388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0" hasCustomPrompt="1"/>
          </p:nvPr>
        </p:nvSpPr>
        <p:spPr>
          <a:xfrm>
            <a:off x="1027860" y="3272982"/>
            <a:ext cx="7397683" cy="398065"/>
          </a:xfrm>
        </p:spPr>
        <p:txBody>
          <a:bodyPr anchor="t">
            <a:normAutofit/>
          </a:bodyPr>
          <a:lstStyle>
            <a:lvl1pPr marL="0" indent="0">
              <a:buNone/>
              <a:defRPr sz="18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10" name="TextBox 9"/>
          <p:cNvSpPr txBox="1"/>
          <p:nvPr userDrawn="1"/>
        </p:nvSpPr>
        <p:spPr>
          <a:xfrm>
            <a:off x="1280160" y="6353616"/>
            <a:ext cx="2491739" cy="261610"/>
          </a:xfrm>
          <a:prstGeom prst="rect">
            <a:avLst/>
          </a:prstGeom>
          <a:noFill/>
        </p:spPr>
        <p:txBody>
          <a:bodyPr wrap="square" rtlCol="0">
            <a:spAutoFit/>
          </a:bodyPr>
          <a:lstStyle/>
          <a:p>
            <a:fld id="{3AA5C8AA-028B-7E43-960F-F00C336ECBA5}" type="datetime4">
              <a:rPr lang="en-US" sz="1100" smtClean="0">
                <a:solidFill>
                  <a:schemeClr val="bg1">
                    <a:lumMod val="50000"/>
                  </a:schemeClr>
                </a:solidFill>
              </a:rPr>
              <a:t>April 9, 2019</a:t>
            </a:fld>
            <a:endParaRPr lang="en-US" dirty="0">
              <a:solidFill>
                <a:schemeClr val="bg1">
                  <a:lumMod val="50000"/>
                </a:schemeClr>
              </a:solidFill>
            </a:endParaRPr>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Text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smtClean="0"/>
              <a:t>Quote or statement</a:t>
            </a:r>
            <a:endParaRPr lang="en-US" dirty="0"/>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smtClean="0"/>
              <a:t>Description</a:t>
            </a:r>
          </a:p>
        </p:txBody>
      </p:sp>
      <p:sp>
        <p:nvSpPr>
          <p:cNvPr id="3"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smtClean="0"/>
              <a:t>Title or Statement</a:t>
            </a:r>
          </a:p>
        </p:txBody>
      </p:sp>
      <p:sp>
        <p:nvSpPr>
          <p:cNvPr id="14"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Text Slide Dark Grey">
    <p:spTree>
      <p:nvGrpSpPr>
        <p:cNvPr id="1" name=""/>
        <p:cNvGrpSpPr/>
        <p:nvPr/>
      </p:nvGrpSpPr>
      <p:grpSpPr>
        <a:xfrm>
          <a:off x="0" y="0"/>
          <a:ext cx="0" cy="0"/>
          <a:chOff x="0" y="0"/>
          <a:chExt cx="0" cy="0"/>
        </a:xfrm>
      </p:grpSpPr>
      <p:sp>
        <p:nvSpPr>
          <p:cNvPr id="9" name="Rectangle 8"/>
          <p:cNvSpPr/>
          <p:nvPr/>
        </p:nvSpPr>
        <p:spPr>
          <a:xfrm>
            <a:off x="0" y="363"/>
            <a:ext cx="4343400" cy="687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smtClean="0"/>
              <a:t>Description</a:t>
            </a:r>
          </a:p>
        </p:txBody>
      </p:sp>
      <p:sp>
        <p:nvSpPr>
          <p:cNvPr id="14"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smtClean="0"/>
              <a:t>Title or Statement</a:t>
            </a:r>
          </a:p>
        </p:txBody>
      </p:sp>
      <p:sp>
        <p:nvSpPr>
          <p:cNvPr id="15"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Text Slide Red">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smtClean="0"/>
              <a:t>Description</a:t>
            </a:r>
          </a:p>
        </p:txBody>
      </p:sp>
      <p:sp>
        <p:nvSpPr>
          <p:cNvPr id="14" name="Text Placeholder 2"/>
          <p:cNvSpPr>
            <a:spLocks noGrp="1"/>
          </p:cNvSpPr>
          <p:nvPr>
            <p:ph type="body" sz="quarter" idx="12" hasCustomPrompt="1"/>
          </p:nvPr>
        </p:nvSpPr>
        <p:spPr>
          <a:xfrm>
            <a:off x="4825999" y="369888"/>
            <a:ext cx="5649089" cy="625535"/>
          </a:xfrm>
        </p:spPr>
        <p:txBody>
          <a:bodyPr>
            <a:normAutofit/>
          </a:bodyPr>
          <a:lstStyle>
            <a:lvl1pPr>
              <a:defRPr sz="3600">
                <a:solidFill>
                  <a:schemeClr val="tx1"/>
                </a:solidFill>
              </a:defRPr>
            </a:lvl1pPr>
          </a:lstStyle>
          <a:p>
            <a:pPr lvl="0"/>
            <a:r>
              <a:rPr lang="en-US" dirty="0" smtClean="0"/>
              <a:t>Title or Statement</a:t>
            </a:r>
          </a:p>
        </p:txBody>
      </p:sp>
      <p:sp>
        <p:nvSpPr>
          <p:cNvPr id="15"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dirty="0" smtClean="0"/>
              <a:t>Description</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809852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538386"/>
            <a:ext cx="10515600" cy="466281"/>
          </a:xfrm>
        </p:spPr>
        <p:txBody>
          <a:bodyPr/>
          <a:lstStyle>
            <a:lvl1pPr>
              <a:defRPr sz="27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0008678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dic_autoslide_v2">
    <p:spTree>
      <p:nvGrpSpPr>
        <p:cNvPr id="1" name=""/>
        <p:cNvGrpSpPr/>
        <p:nvPr/>
      </p:nvGrpSpPr>
      <p:grpSpPr>
        <a:xfrm>
          <a:off x="0" y="0"/>
          <a:ext cx="0" cy="0"/>
          <a:chOff x="0" y="0"/>
          <a:chExt cx="0" cy="0"/>
        </a:xfrm>
      </p:grpSpPr>
      <p:sp>
        <p:nvSpPr>
          <p:cNvPr id="3" name="Title 2"/>
          <p:cNvSpPr>
            <a:spLocks noGrp="1"/>
          </p:cNvSpPr>
          <p:nvPr>
            <p:ph type="title"/>
          </p:nvPr>
        </p:nvSpPr>
        <p:spPr>
          <a:xfrm>
            <a:off x="838200" y="324000"/>
            <a:ext cx="10515600" cy="466281"/>
          </a:xfrm>
        </p:spPr>
        <p:txBody>
          <a:bodyPr/>
          <a:lstStyle>
            <a:lvl1pPr>
              <a:defRPr sz="27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Content Placeholder 4"/>
          <p:cNvSpPr>
            <a:spLocks noGrp="1"/>
          </p:cNvSpPr>
          <p:nvPr>
            <p:ph sz="quarter" idx="15" hasCustomPrompt="1"/>
          </p:nvPr>
        </p:nvSpPr>
        <p:spPr>
          <a:xfrm>
            <a:off x="838800" y="828000"/>
            <a:ext cx="10515600" cy="612000"/>
          </a:xfrm>
        </p:spPr>
        <p:txBody>
          <a:bodyPr>
            <a:normAutofit/>
          </a:bodyPr>
          <a:lstStyle>
            <a:lvl1pPr marL="0" indent="0">
              <a:buNone/>
              <a:defRPr sz="1600">
                <a:solidFill>
                  <a:srgbClr val="595959"/>
                </a:solidFill>
              </a:defRPr>
            </a:lvl1pPr>
          </a:lstStyle>
          <a:p>
            <a:pPr lvl="0"/>
            <a:r>
              <a:rPr lang="en-GB" dirty="0" smtClean="0"/>
              <a:t>Click to add text</a:t>
            </a:r>
            <a:endParaRPr lang="en-GB" dirty="0"/>
          </a:p>
        </p:txBody>
      </p:sp>
    </p:spTree>
    <p:extLst>
      <p:ext uri="{BB962C8B-B14F-4D97-AF65-F5344CB8AC3E}">
        <p14:creationId xmlns:p14="http://schemas.microsoft.com/office/powerpoint/2010/main" val="30019066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3" name="Title 2"/>
          <p:cNvSpPr>
            <a:spLocks noGrp="1"/>
          </p:cNvSpPr>
          <p:nvPr>
            <p:ph type="title"/>
          </p:nvPr>
        </p:nvSpPr>
        <p:spPr>
          <a:xfrm>
            <a:off x="838200" y="476061"/>
            <a:ext cx="10515600" cy="590931"/>
          </a:xfrm>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10515601" cy="297426"/>
          </a:xfrm>
        </p:spPr>
        <p:txBody>
          <a:bodyPr wrap="square" anchor="b" anchorCtr="0">
            <a:spAutoFit/>
          </a:bodyPr>
          <a:lstStyle>
            <a:lvl1pPr algn="ctr">
              <a:defRPr sz="1400" baseline="0">
                <a:solidFill>
                  <a:schemeClr val="tx1"/>
                </a:solidFill>
              </a:defRPr>
            </a:lvl1pPr>
          </a:lstStyle>
          <a:p>
            <a:pPr lvl="0"/>
            <a:r>
              <a:rPr lang="en-US" dirty="0" smtClean="0"/>
              <a:t>CHART TITLE</a:t>
            </a:r>
            <a:endParaRPr lang="en-US" dirty="0"/>
          </a:p>
        </p:txBody>
      </p:sp>
      <p:sp>
        <p:nvSpPr>
          <p:cNvPr id="8" name="Chart Placeholder 7"/>
          <p:cNvSpPr>
            <a:spLocks noGrp="1"/>
          </p:cNvSpPr>
          <p:nvPr>
            <p:ph type="chart" sz="quarter" idx="12"/>
          </p:nvPr>
        </p:nvSpPr>
        <p:spPr>
          <a:xfrm>
            <a:off x="838199" y="2212975"/>
            <a:ext cx="10515602" cy="3843696"/>
          </a:xfrm>
        </p:spPr>
        <p:txBody>
          <a:bodyPr/>
          <a:lstStyle/>
          <a:p>
            <a:endParaRPr lang="en-US" dirty="0"/>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smtClean="0"/>
              <a:t>Description</a:t>
            </a:r>
            <a:endParaRPr lang="en-US" dirty="0"/>
          </a:p>
        </p:txBody>
      </p:sp>
    </p:spTree>
    <p:extLst>
      <p:ext uri="{BB962C8B-B14F-4D97-AF65-F5344CB8AC3E}">
        <p14:creationId xmlns:p14="http://schemas.microsoft.com/office/powerpoint/2010/main" val="263581505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3" name="Title 2"/>
          <p:cNvSpPr>
            <a:spLocks noGrp="1"/>
          </p:cNvSpPr>
          <p:nvPr>
            <p:ph type="title"/>
          </p:nvPr>
        </p:nvSpPr>
        <p:spPr>
          <a:xfrm>
            <a:off x="838200" y="476061"/>
            <a:ext cx="10515600" cy="590931"/>
          </a:xfrm>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5120149" cy="297426"/>
          </a:xfrm>
        </p:spPr>
        <p:txBody>
          <a:bodyPr wrap="square" anchor="b" anchorCtr="0">
            <a:spAutoFit/>
          </a:bodyPr>
          <a:lstStyle>
            <a:lvl1pPr algn="ctr">
              <a:defRPr sz="1400" baseline="0">
                <a:solidFill>
                  <a:schemeClr val="tx1"/>
                </a:solidFill>
              </a:defRPr>
            </a:lvl1pPr>
          </a:lstStyle>
          <a:p>
            <a:pPr lvl="0"/>
            <a:r>
              <a:rPr lang="en-US" dirty="0" smtClean="0"/>
              <a:t>CHART TITLE</a:t>
            </a:r>
            <a:endParaRPr lang="en-US" dirty="0"/>
          </a:p>
        </p:txBody>
      </p:sp>
      <p:sp>
        <p:nvSpPr>
          <p:cNvPr id="8" name="Chart Placeholder 7"/>
          <p:cNvSpPr>
            <a:spLocks noGrp="1"/>
          </p:cNvSpPr>
          <p:nvPr>
            <p:ph type="chart" sz="quarter" idx="12"/>
          </p:nvPr>
        </p:nvSpPr>
        <p:spPr>
          <a:xfrm>
            <a:off x="838199" y="2212975"/>
            <a:ext cx="5120149" cy="3843696"/>
          </a:xfrm>
        </p:spPr>
        <p:txBody>
          <a:bodyPr/>
          <a:lstStyle/>
          <a:p>
            <a:endParaRPr lang="en-US"/>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smtClean="0"/>
              <a:t>Description</a:t>
            </a:r>
            <a:endParaRPr lang="en-US" dirty="0"/>
          </a:p>
        </p:txBody>
      </p:sp>
      <p:sp>
        <p:nvSpPr>
          <p:cNvPr id="7" name="Text Placeholder 5"/>
          <p:cNvSpPr>
            <a:spLocks noGrp="1"/>
          </p:cNvSpPr>
          <p:nvPr>
            <p:ph type="body" sz="quarter" idx="14" hasCustomPrompt="1"/>
          </p:nvPr>
        </p:nvSpPr>
        <p:spPr>
          <a:xfrm>
            <a:off x="6233651" y="1905000"/>
            <a:ext cx="5120149" cy="297426"/>
          </a:xfrm>
        </p:spPr>
        <p:txBody>
          <a:bodyPr wrap="square" anchor="b" anchorCtr="0">
            <a:spAutoFit/>
          </a:bodyPr>
          <a:lstStyle>
            <a:lvl1pPr algn="ctr">
              <a:defRPr sz="1400" baseline="0">
                <a:solidFill>
                  <a:schemeClr val="tx1"/>
                </a:solidFill>
              </a:defRPr>
            </a:lvl1pPr>
          </a:lstStyle>
          <a:p>
            <a:pPr lvl="0"/>
            <a:r>
              <a:rPr lang="en-US" dirty="0" smtClean="0"/>
              <a:t>CHART TITLE</a:t>
            </a:r>
            <a:endParaRPr lang="en-US" dirty="0"/>
          </a:p>
        </p:txBody>
      </p:sp>
      <p:sp>
        <p:nvSpPr>
          <p:cNvPr id="9" name="Chart Placeholder 7"/>
          <p:cNvSpPr>
            <a:spLocks noGrp="1"/>
          </p:cNvSpPr>
          <p:nvPr>
            <p:ph type="chart" sz="quarter" idx="15"/>
          </p:nvPr>
        </p:nvSpPr>
        <p:spPr>
          <a:xfrm>
            <a:off x="6233651" y="2212975"/>
            <a:ext cx="5120149" cy="3843696"/>
          </a:xfrm>
        </p:spPr>
        <p:txBody>
          <a:bodyPr/>
          <a:lstStyle/>
          <a:p>
            <a:endParaRPr lang="en-US"/>
          </a:p>
        </p:txBody>
      </p:sp>
    </p:spTree>
    <p:extLst>
      <p:ext uri="{BB962C8B-B14F-4D97-AF65-F5344CB8AC3E}">
        <p14:creationId xmlns:p14="http://schemas.microsoft.com/office/powerpoint/2010/main" val="28917558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838199" y="2212976"/>
            <a:ext cx="10515601" cy="3843338"/>
          </a:xfrm>
        </p:spPr>
        <p:txBody>
          <a:bodyPr/>
          <a:lstStyle/>
          <a:p>
            <a:endParaRPr lang="en-US" dirty="0"/>
          </a:p>
        </p:txBody>
      </p:sp>
      <p:sp>
        <p:nvSpPr>
          <p:cNvPr id="3" name="Title 2"/>
          <p:cNvSpPr>
            <a:spLocks noGrp="1"/>
          </p:cNvSpPr>
          <p:nvPr>
            <p:ph type="title"/>
          </p:nvPr>
        </p:nvSpPr>
        <p:spPr>
          <a:xfrm>
            <a:off x="838200" y="476061"/>
            <a:ext cx="10515600" cy="590931"/>
          </a:xfrm>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10515601" cy="297426"/>
          </a:xfrm>
        </p:spPr>
        <p:txBody>
          <a:bodyPr wrap="square" anchor="b" anchorCtr="0">
            <a:spAutoFit/>
          </a:bodyPr>
          <a:lstStyle>
            <a:lvl1pPr algn="l">
              <a:defRPr sz="1400" baseline="0">
                <a:solidFill>
                  <a:schemeClr val="tx1"/>
                </a:solidFill>
              </a:defRPr>
            </a:lvl1pPr>
          </a:lstStyle>
          <a:p>
            <a:pPr lvl="0"/>
            <a:r>
              <a:rPr lang="en-US" dirty="0" smtClean="0"/>
              <a:t>TABLE TITLE</a:t>
            </a:r>
            <a:endParaRPr lang="en-US" dirty="0"/>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smtClean="0"/>
              <a:t>Description</a:t>
            </a:r>
            <a:endParaRPr lang="en-US" dirty="0"/>
          </a:p>
        </p:txBody>
      </p:sp>
    </p:spTree>
    <p:extLst>
      <p:ext uri="{BB962C8B-B14F-4D97-AF65-F5344CB8AC3E}">
        <p14:creationId xmlns:p14="http://schemas.microsoft.com/office/powerpoint/2010/main" val="700533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1345" y="2564441"/>
            <a:ext cx="10515600" cy="590931"/>
          </a:xfrm>
        </p:spPr>
        <p:txBody>
          <a:bodyPr anchor="ctr" anchorCtr="0"/>
          <a:lstStyle>
            <a:lvl1pPr>
              <a:defRPr>
                <a:solidFill>
                  <a:schemeClr val="tx1"/>
                </a:solidFill>
                <a:latin typeface="Trebuchet MS" panose="020B0603020202020204" pitchFamily="34" charset="0"/>
              </a:defRPr>
            </a:lvl1pPr>
          </a:lstStyle>
          <a:p>
            <a:r>
              <a:rPr lang="en-US" dirty="0" smtClean="0"/>
              <a:t>Report Title</a:t>
            </a:r>
            <a:endParaRPr lang="en-US" dirty="0"/>
          </a:p>
        </p:txBody>
      </p:sp>
      <p:sp>
        <p:nvSpPr>
          <p:cNvPr id="9" name="Rectangle 8"/>
          <p:cNvSpPr/>
          <p:nvPr/>
        </p:nvSpPr>
        <p:spPr>
          <a:xfrm>
            <a:off x="0" y="2844530"/>
            <a:ext cx="635000" cy="54313"/>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126794"/>
            <a:ext cx="1942019" cy="414717"/>
          </a:xfrm>
          <a:prstGeom prst="rect">
            <a:avLst/>
          </a:prstGeom>
        </p:spPr>
      </p:pic>
      <p:sp>
        <p:nvSpPr>
          <p:cNvPr id="4" name="Picture Placeholder 3"/>
          <p:cNvSpPr>
            <a:spLocks noGrp="1"/>
          </p:cNvSpPr>
          <p:nvPr>
            <p:ph type="pic" sz="quarter" idx="10" hasCustomPrompt="1"/>
          </p:nvPr>
        </p:nvSpPr>
        <p:spPr>
          <a:xfrm>
            <a:off x="1066800" y="4354513"/>
            <a:ext cx="3630613" cy="1319212"/>
          </a:xfrm>
        </p:spPr>
        <p:txBody>
          <a:bodyPr/>
          <a:lstStyle>
            <a:lvl1pPr>
              <a:defRPr/>
            </a:lvl1pPr>
          </a:lstStyle>
          <a:p>
            <a:r>
              <a:rPr lang="en-US" dirty="0" smtClean="0"/>
              <a:t>Client Logo</a:t>
            </a:r>
            <a:endParaRPr lang="en-US" dirty="0"/>
          </a:p>
        </p:txBody>
      </p:sp>
      <p:cxnSp>
        <p:nvCxnSpPr>
          <p:cNvPr id="33" name="Straight Connector 32"/>
          <p:cNvCxnSpPr/>
          <p:nvPr userDrawn="1"/>
        </p:nvCxnSpPr>
        <p:spPr>
          <a:xfrm>
            <a:off x="901700" y="6067139"/>
            <a:ext cx="10388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100" y="6377591"/>
            <a:ext cx="226060" cy="226060"/>
          </a:xfrm>
          <a:prstGeom prst="rect">
            <a:avLst/>
          </a:prstGeom>
        </p:spPr>
      </p:pic>
      <p:sp>
        <p:nvSpPr>
          <p:cNvPr id="15" name="TextBox 14"/>
          <p:cNvSpPr txBox="1"/>
          <p:nvPr userDrawn="1"/>
        </p:nvSpPr>
        <p:spPr>
          <a:xfrm>
            <a:off x="1280160" y="6353616"/>
            <a:ext cx="2491739" cy="261610"/>
          </a:xfrm>
          <a:prstGeom prst="rect">
            <a:avLst/>
          </a:prstGeom>
          <a:noFill/>
        </p:spPr>
        <p:txBody>
          <a:bodyPr wrap="square" rtlCol="0">
            <a:spAutoFit/>
          </a:bodyPr>
          <a:lstStyle/>
          <a:p>
            <a:fld id="{3AA5C8AA-028B-7E43-960F-F00C336ECBA5}" type="datetime4">
              <a:rPr lang="en-US" sz="1100" smtClean="0">
                <a:solidFill>
                  <a:schemeClr val="bg1">
                    <a:lumMod val="50000"/>
                  </a:schemeClr>
                </a:solidFill>
              </a:rPr>
              <a:t>April 9, 2019</a:t>
            </a:fld>
            <a:endParaRPr lang="en-US" dirty="0">
              <a:solidFill>
                <a:schemeClr val="bg1">
                  <a:lumMod val="50000"/>
                </a:schemeClr>
              </a:solidFill>
            </a:endParaRPr>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929408" y="1611313"/>
            <a:ext cx="5149130" cy="3657600"/>
          </a:xfrm>
        </p:spPr>
        <p:txBody>
          <a:bodyPr/>
          <a:lstStyle>
            <a:lvl1pPr>
              <a:defRPr baseline="0"/>
            </a:lvl1pPr>
          </a:lstStyle>
          <a:p>
            <a:r>
              <a:rPr lang="en-US" dirty="0" smtClean="0"/>
              <a:t>Photo Placeholder</a:t>
            </a:r>
            <a:endParaRPr lang="en-US" dirty="0"/>
          </a:p>
        </p:txBody>
      </p:sp>
      <p:sp>
        <p:nvSpPr>
          <p:cNvPr id="26" name="Content Placeholder 25"/>
          <p:cNvSpPr>
            <a:spLocks noGrp="1"/>
          </p:cNvSpPr>
          <p:nvPr>
            <p:ph sz="quarter" idx="25"/>
          </p:nvPr>
        </p:nvSpPr>
        <p:spPr>
          <a:xfrm>
            <a:off x="6361112" y="1917773"/>
            <a:ext cx="4977678" cy="3065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Footer Placeholder 3"/>
          <p:cNvSpPr>
            <a:spLocks noGrp="1"/>
          </p:cNvSpPr>
          <p:nvPr>
            <p:ph type="ftr" sz="quarter" idx="10"/>
          </p:nvPr>
        </p:nvSpPr>
        <p:spPr>
          <a:xfrm>
            <a:off x="2885768" y="6401750"/>
            <a:ext cx="6420464" cy="238704"/>
          </a:xfrm>
        </p:spPr>
        <p:txBody>
          <a:bodyPr/>
          <a:lstStyle/>
          <a:p>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929409" y="1611313"/>
            <a:ext cx="5107710" cy="4168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6"/>
          <p:cNvSpPr>
            <a:spLocks noGrp="1"/>
          </p:cNvSpPr>
          <p:nvPr>
            <p:ph sz="quarter" idx="11"/>
          </p:nvPr>
        </p:nvSpPr>
        <p:spPr>
          <a:xfrm>
            <a:off x="6037119" y="1611313"/>
            <a:ext cx="5280889" cy="4168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3"/>
          <p:cNvSpPr>
            <a:spLocks noGrp="1"/>
          </p:cNvSpPr>
          <p:nvPr>
            <p:ph type="ftr" sz="quarter" idx="12"/>
          </p:nvPr>
        </p:nvSpPr>
        <p:spPr>
          <a:xfrm>
            <a:off x="2885768" y="6401750"/>
            <a:ext cx="6420464" cy="238704"/>
          </a:xfrm>
        </p:spPr>
        <p:txBody>
          <a:bodyPr/>
          <a:lstStyle/>
          <a:p>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9630" y="2530471"/>
            <a:ext cx="10398378" cy="806824"/>
          </a:xfrm>
        </p:spPr>
        <p:txBody>
          <a:bodyPr anchor="t">
            <a:noAutofit/>
          </a:bodyPr>
          <a:lstStyle>
            <a:lvl1pPr>
              <a:defRPr sz="4000">
                <a:solidFill>
                  <a:schemeClr val="tx1"/>
                </a:solidFill>
              </a:defRPr>
            </a:lvl1pPr>
          </a:lstStyle>
          <a:p>
            <a:r>
              <a:rPr lang="en-US" dirty="0" smtClean="0"/>
              <a:t>Quote or question</a:t>
            </a:r>
            <a:endParaRPr lang="en-US" dirty="0"/>
          </a:p>
        </p:txBody>
      </p:sp>
      <p:sp>
        <p:nvSpPr>
          <p:cNvPr id="4" name="Text Placeholder 3"/>
          <p:cNvSpPr>
            <a:spLocks noGrp="1"/>
          </p:cNvSpPr>
          <p:nvPr>
            <p:ph type="body" sz="half" idx="2" hasCustomPrompt="1"/>
          </p:nvPr>
        </p:nvSpPr>
        <p:spPr>
          <a:xfrm>
            <a:off x="919630" y="3414687"/>
            <a:ext cx="10398378" cy="619431"/>
          </a:xfrm>
        </p:spPr>
        <p:txBody>
          <a:bodyPr>
            <a:normAutofit/>
          </a:bodyPr>
          <a:lstStyle>
            <a:lvl1pPr marL="0" indent="0">
              <a:buNone/>
              <a:defRPr sz="24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Further Information</a:t>
            </a:r>
          </a:p>
        </p:txBody>
      </p:sp>
      <p:sp>
        <p:nvSpPr>
          <p:cNvPr id="10"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8" name="TextBox 7"/>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2.2">
    <p:spTree>
      <p:nvGrpSpPr>
        <p:cNvPr id="1" name=""/>
        <p:cNvGrpSpPr/>
        <p:nvPr/>
      </p:nvGrpSpPr>
      <p:grpSpPr>
        <a:xfrm>
          <a:off x="0" y="0"/>
          <a:ext cx="0" cy="0"/>
          <a:chOff x="0" y="0"/>
          <a:chExt cx="0" cy="0"/>
        </a:xfrm>
      </p:grpSpPr>
      <p:sp>
        <p:nvSpPr>
          <p:cNvPr id="8" name="Rectangle 7"/>
          <p:cNvSpPr/>
          <p:nvPr/>
        </p:nvSpPr>
        <p:spPr>
          <a:xfrm>
            <a:off x="-1" y="-12701"/>
            <a:ext cx="12192001" cy="6079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919630" y="2530471"/>
            <a:ext cx="10419160" cy="806824"/>
          </a:xfrm>
        </p:spPr>
        <p:txBody>
          <a:bodyPr anchor="t">
            <a:noAutofit/>
          </a:bodyPr>
          <a:lstStyle>
            <a:lvl1pPr>
              <a:defRPr sz="4000">
                <a:solidFill>
                  <a:schemeClr val="bg1"/>
                </a:solidFill>
              </a:defRPr>
            </a:lvl1pPr>
          </a:lstStyle>
          <a:p>
            <a:r>
              <a:rPr lang="en-US" dirty="0" smtClean="0"/>
              <a:t>Quote or question</a:t>
            </a:r>
            <a:endParaRPr lang="en-US" dirty="0"/>
          </a:p>
        </p:txBody>
      </p:sp>
      <p:sp>
        <p:nvSpPr>
          <p:cNvPr id="16" name="Text Placeholder 3"/>
          <p:cNvSpPr>
            <a:spLocks noGrp="1"/>
          </p:cNvSpPr>
          <p:nvPr>
            <p:ph type="body" sz="half" idx="2" hasCustomPrompt="1"/>
          </p:nvPr>
        </p:nvSpPr>
        <p:spPr>
          <a:xfrm>
            <a:off x="919630" y="3414687"/>
            <a:ext cx="10419160" cy="619431"/>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Further Information</a:t>
            </a:r>
          </a:p>
        </p:txBody>
      </p:sp>
      <p:sp>
        <p:nvSpPr>
          <p:cNvPr id="5"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2.3">
    <p:spTree>
      <p:nvGrpSpPr>
        <p:cNvPr id="1" name=""/>
        <p:cNvGrpSpPr/>
        <p:nvPr/>
      </p:nvGrpSpPr>
      <p:grpSpPr>
        <a:xfrm>
          <a:off x="0" y="0"/>
          <a:ext cx="0" cy="0"/>
          <a:chOff x="0" y="0"/>
          <a:chExt cx="0" cy="0"/>
        </a:xfrm>
      </p:grpSpPr>
      <p:sp>
        <p:nvSpPr>
          <p:cNvPr id="8" name="Rectangle 7"/>
          <p:cNvSpPr/>
          <p:nvPr/>
        </p:nvSpPr>
        <p:spPr>
          <a:xfrm>
            <a:off x="0" y="-1"/>
            <a:ext cx="12192000" cy="6067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2" name="Title 1"/>
          <p:cNvSpPr>
            <a:spLocks noGrp="1"/>
          </p:cNvSpPr>
          <p:nvPr>
            <p:ph type="title" hasCustomPrompt="1"/>
          </p:nvPr>
        </p:nvSpPr>
        <p:spPr>
          <a:xfrm>
            <a:off x="919630" y="2530471"/>
            <a:ext cx="10419160" cy="806824"/>
          </a:xfrm>
        </p:spPr>
        <p:txBody>
          <a:bodyPr anchor="t">
            <a:noAutofit/>
          </a:bodyPr>
          <a:lstStyle>
            <a:lvl1pPr>
              <a:defRPr sz="4000">
                <a:solidFill>
                  <a:schemeClr val="bg1"/>
                </a:solidFill>
              </a:defRPr>
            </a:lvl1pPr>
          </a:lstStyle>
          <a:p>
            <a:r>
              <a:rPr lang="en-US" dirty="0" smtClean="0"/>
              <a:t>Quote or question</a:t>
            </a:r>
            <a:endParaRPr lang="en-US" dirty="0"/>
          </a:p>
        </p:txBody>
      </p:sp>
      <p:sp>
        <p:nvSpPr>
          <p:cNvPr id="13" name="Text Placeholder 3"/>
          <p:cNvSpPr>
            <a:spLocks noGrp="1"/>
          </p:cNvSpPr>
          <p:nvPr>
            <p:ph type="body" sz="half" idx="2" hasCustomPrompt="1"/>
          </p:nvPr>
        </p:nvSpPr>
        <p:spPr>
          <a:xfrm>
            <a:off x="919630" y="3414687"/>
            <a:ext cx="10419160" cy="619431"/>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Further Information</a:t>
            </a:r>
          </a:p>
        </p:txBody>
      </p:sp>
      <p:sp>
        <p:nvSpPr>
          <p:cNvPr id="5"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8" name="TextBox 7"/>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ext uri="{BB962C8B-B14F-4D97-AF65-F5344CB8AC3E}">
        <p14:creationId xmlns:p14="http://schemas.microsoft.com/office/powerpoint/2010/main" val="17916195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Page">
    <p:spTree>
      <p:nvGrpSpPr>
        <p:cNvPr id="1" name=""/>
        <p:cNvGrpSpPr/>
        <p:nvPr/>
      </p:nvGrpSpPr>
      <p:grpSpPr>
        <a:xfrm>
          <a:off x="0" y="0"/>
          <a:ext cx="0" cy="0"/>
          <a:chOff x="0" y="0"/>
          <a:chExt cx="0" cy="0"/>
        </a:xfrm>
      </p:grpSpPr>
      <p:sp>
        <p:nvSpPr>
          <p:cNvPr id="3" name="TextBox 2"/>
          <p:cNvSpPr txBox="1"/>
          <p:nvPr userDrawn="1"/>
        </p:nvSpPr>
        <p:spPr>
          <a:xfrm>
            <a:off x="1003300" y="396241"/>
            <a:ext cx="7200900" cy="707886"/>
          </a:xfrm>
          <a:prstGeom prst="rect">
            <a:avLst/>
          </a:prstGeom>
          <a:noFill/>
        </p:spPr>
        <p:txBody>
          <a:bodyPr wrap="square" rtlCol="0">
            <a:spAutoFit/>
          </a:bodyPr>
          <a:lstStyle/>
          <a:p>
            <a:r>
              <a:rPr lang="en-GB" sz="4000" dirty="0" smtClean="0">
                <a:latin typeface="Arial" panose="020B0604020202020204" pitchFamily="34" charset="0"/>
                <a:ea typeface="Raleway" charset="0"/>
                <a:cs typeface="Arial" panose="020B0604020202020204" pitchFamily="34" charset="0"/>
              </a:rPr>
              <a:t>Custom</a:t>
            </a:r>
            <a:r>
              <a:rPr lang="en-US" sz="4000" dirty="0" smtClean="0">
                <a:latin typeface="Arial" panose="020B0604020202020204" pitchFamily="34" charset="0"/>
                <a:ea typeface="Raleway" charset="0"/>
                <a:cs typeface="Arial" panose="020B0604020202020204" pitchFamily="34" charset="0"/>
              </a:rPr>
              <a:t> Research at YouGov</a:t>
            </a:r>
            <a:endParaRPr lang="en-US" sz="4000" dirty="0">
              <a:latin typeface="Arial" panose="020B0604020202020204" pitchFamily="34" charset="0"/>
              <a:ea typeface="Raleway" charset="0"/>
              <a:cs typeface="Arial" panose="020B0604020202020204" pitchFamily="34" charset="0"/>
            </a:endParaRPr>
          </a:p>
        </p:txBody>
      </p:sp>
      <p:sp>
        <p:nvSpPr>
          <p:cNvPr id="5" name="TextBox 4"/>
          <p:cNvSpPr txBox="1"/>
          <p:nvPr userDrawn="1"/>
        </p:nvSpPr>
        <p:spPr>
          <a:xfrm>
            <a:off x="1055688" y="1836796"/>
            <a:ext cx="6552507" cy="3108543"/>
          </a:xfrm>
          <a:prstGeom prst="rect">
            <a:avLst/>
          </a:prstGeom>
          <a:noFill/>
        </p:spPr>
        <p:txBody>
          <a:bodyPr wrap="square" rtlCol="0">
            <a:spAutoFit/>
          </a:bodyPr>
          <a:lstStyle/>
          <a:p>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The charts in this presentation show your “</a:t>
            </a:r>
            <a:r>
              <a:rPr lang="en-GB" sz="1400" dirty="0" err="1" smtClean="0">
                <a:solidFill>
                  <a:schemeClr val="bg1">
                    <a:lumMod val="50000"/>
                  </a:schemeClr>
                </a:solidFill>
                <a:latin typeface="Arial" panose="020B0604020202020204" pitchFamily="34" charset="0"/>
                <a:ea typeface="Raleway" charset="0"/>
                <a:cs typeface="Arial" panose="020B0604020202020204" pitchFamily="34" charset="0"/>
              </a:rPr>
              <a:t>topline</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 findings, but did you know that we are able to do </a:t>
            </a:r>
            <a:r>
              <a:rPr lang="en-GB" sz="1400" b="1" dirty="0" smtClean="0">
                <a:solidFill>
                  <a:schemeClr val="bg1">
                    <a:lumMod val="50000"/>
                  </a:schemeClr>
                </a:solidFill>
                <a:latin typeface="Arial" panose="020B0604020202020204" pitchFamily="34" charset="0"/>
                <a:ea typeface="Raleway" charset="0"/>
                <a:cs typeface="Arial" panose="020B0604020202020204" pitchFamily="34" charset="0"/>
              </a:rPr>
              <a:t>so much more for you?</a:t>
            </a:r>
          </a:p>
          <a:p>
            <a:endParaRPr lang="en-GB" sz="1400" b="1" dirty="0" smtClean="0">
              <a:solidFill>
                <a:schemeClr val="bg1">
                  <a:lumMod val="50000"/>
                </a:schemeClr>
              </a:solidFill>
              <a:latin typeface="Arial" panose="020B0604020202020204" pitchFamily="34" charset="0"/>
              <a:ea typeface="Raleway" charset="0"/>
              <a:cs typeface="Arial" panose="020B0604020202020204" pitchFamily="34" charset="0"/>
            </a:endParaRPr>
          </a:p>
          <a:p>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YouGov has </a:t>
            </a:r>
            <a:r>
              <a:rPr lang="en-GB" sz="1400" b="1" dirty="0" smtClean="0">
                <a:solidFill>
                  <a:schemeClr val="bg1">
                    <a:lumMod val="50000"/>
                  </a:schemeClr>
                </a:solidFill>
                <a:latin typeface="Arial" panose="020B0604020202020204" pitchFamily="34" charset="0"/>
                <a:ea typeface="Raleway" charset="0"/>
                <a:cs typeface="Arial" panose="020B0604020202020204" pitchFamily="34" charset="0"/>
              </a:rPr>
              <a:t>expert specialised research teams </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who know </a:t>
            </a:r>
            <a:r>
              <a:rPr lang="en-GB" sz="1400" b="1" dirty="0" smtClean="0">
                <a:solidFill>
                  <a:schemeClr val="bg1">
                    <a:lumMod val="50000"/>
                  </a:schemeClr>
                </a:solidFill>
                <a:latin typeface="Arial" panose="020B0604020202020204" pitchFamily="34" charset="0"/>
                <a:ea typeface="Raleway" charset="0"/>
                <a:cs typeface="Arial" panose="020B0604020202020204" pitchFamily="34" charset="0"/>
              </a:rPr>
              <a:t>your industry </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and </a:t>
            </a:r>
            <a:r>
              <a:rPr lang="en-GB" sz="1400" b="1" dirty="0" smtClean="0">
                <a:solidFill>
                  <a:schemeClr val="bg1">
                    <a:lumMod val="50000"/>
                  </a:schemeClr>
                </a:solidFill>
                <a:latin typeface="Arial" panose="020B0604020202020204" pitchFamily="34" charset="0"/>
                <a:ea typeface="Raleway" charset="0"/>
                <a:cs typeface="Arial" panose="020B0604020202020204" pitchFamily="34" charset="0"/>
              </a:rPr>
              <a:t>audiences</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 inside out.</a:t>
            </a:r>
          </a:p>
          <a:p>
            <a:endParaRPr lang="en-GB" sz="1400" dirty="0" smtClean="0">
              <a:solidFill>
                <a:schemeClr val="bg1">
                  <a:lumMod val="50000"/>
                </a:schemeClr>
              </a:solidFill>
              <a:latin typeface="Arial" panose="020B0604020202020204" pitchFamily="34" charset="0"/>
              <a:ea typeface="Raleway" charset="0"/>
              <a:cs typeface="Arial" panose="020B0604020202020204" pitchFamily="34" charset="0"/>
            </a:endParaRPr>
          </a:p>
          <a:p>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Our </a:t>
            </a:r>
            <a:r>
              <a:rPr lang="en-GB" sz="1400" b="1" dirty="0" smtClean="0">
                <a:solidFill>
                  <a:schemeClr val="bg1">
                    <a:lumMod val="50000"/>
                  </a:schemeClr>
                </a:solidFill>
                <a:latin typeface="Arial" panose="020B0604020202020204" pitchFamily="34" charset="0"/>
                <a:ea typeface="Raleway" charset="0"/>
                <a:cs typeface="Arial" panose="020B0604020202020204" pitchFamily="34" charset="0"/>
              </a:rPr>
              <a:t>sector specialists </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(Consumer &amp; Retail, Digital, Media &amp; Technology, Financial Services, Public Services, B2B &amp; Corporate Reputation, Political, Qualitative) combine research expertise with in-depth knowledge to help you identify and analyse your markets, as well as offer </a:t>
            </a:r>
            <a:r>
              <a:rPr lang="en-GB" sz="1400" b="1" dirty="0" smtClean="0">
                <a:solidFill>
                  <a:schemeClr val="bg1">
                    <a:lumMod val="50000"/>
                  </a:schemeClr>
                </a:solidFill>
                <a:latin typeface="Arial" panose="020B0604020202020204" pitchFamily="34" charset="0"/>
                <a:ea typeface="Raleway" charset="0"/>
                <a:cs typeface="Arial" panose="020B0604020202020204" pitchFamily="34" charset="0"/>
              </a:rPr>
              <a:t>actionable insight </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on how best to achieve your business/ organisation objectives.</a:t>
            </a:r>
          </a:p>
          <a:p>
            <a:endParaRPr lang="en-GB" sz="1400" dirty="0" smtClean="0">
              <a:solidFill>
                <a:schemeClr val="bg1">
                  <a:lumMod val="50000"/>
                </a:schemeClr>
              </a:solidFill>
              <a:latin typeface="Arial" panose="020B0604020202020204" pitchFamily="34" charset="0"/>
              <a:ea typeface="Raleway" charset="0"/>
              <a:cs typeface="Arial" panose="020B0604020202020204" pitchFamily="34" charset="0"/>
            </a:endParaRPr>
          </a:p>
          <a:p>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For more information, contact the Custom Research team at </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hlinkClick r:id="rId2"/>
              </a:rPr>
              <a:t>customresearch@yougov.com</a:t>
            </a:r>
            <a:r>
              <a:rPr lang="en-GB" sz="1400" dirty="0" smtClean="0">
                <a:solidFill>
                  <a:schemeClr val="bg1">
                    <a:lumMod val="50000"/>
                  </a:schemeClr>
                </a:solidFill>
                <a:latin typeface="Arial" panose="020B0604020202020204" pitchFamily="34" charset="0"/>
                <a:ea typeface="Raleway" charset="0"/>
                <a:cs typeface="Arial" panose="020B0604020202020204" pitchFamily="34" charset="0"/>
              </a:rPr>
              <a:t> or call +44 20 7012 6000</a:t>
            </a:r>
            <a:endParaRPr lang="en-GB" sz="1400" dirty="0">
              <a:solidFill>
                <a:schemeClr val="bg1">
                  <a:lumMod val="50000"/>
                </a:schemeClr>
              </a:solidFill>
              <a:latin typeface="Arial" panose="020B0604020202020204" pitchFamily="34" charset="0"/>
              <a:ea typeface="Raleway" charset="0"/>
              <a:cs typeface="Arial" panose="020B0604020202020204" pitchFamily="34" charset="0"/>
            </a:endParaRPr>
          </a:p>
        </p:txBody>
      </p:sp>
      <p:grpSp>
        <p:nvGrpSpPr>
          <p:cNvPr id="6" name="Group 5"/>
          <p:cNvGrpSpPr/>
          <p:nvPr userDrawn="1"/>
        </p:nvGrpSpPr>
        <p:grpSpPr>
          <a:xfrm>
            <a:off x="7641456" y="1255223"/>
            <a:ext cx="3389994" cy="4486498"/>
            <a:chOff x="4995333" y="127000"/>
            <a:chExt cx="4639118" cy="6139655"/>
          </a:xfrm>
        </p:grpSpPr>
        <p:pic>
          <p:nvPicPr>
            <p:cNvPr id="7" name="Picture 1" descr="UK_Omni_Contact_Us.png"/>
            <p:cNvPicPr>
              <a:picLocks noChangeAspect="1" noChangeArrowheads="1"/>
            </p:cNvPicPr>
            <p:nvPr/>
          </p:nvPicPr>
          <p:blipFill rotWithShape="1">
            <a:blip r:embed="rId3">
              <a:extLst>
                <a:ext uri="{28A0092B-C50C-407E-A947-70E740481C1C}">
                  <a14:useLocalDpi xmlns:a14="http://schemas.microsoft.com/office/drawing/2010/main" val="0"/>
                </a:ext>
              </a:extLst>
            </a:blip>
            <a:srcRect l="56141" t="7568"/>
            <a:stretch/>
          </p:blipFill>
          <p:spPr bwMode="auto">
            <a:xfrm>
              <a:off x="4995333" y="127000"/>
              <a:ext cx="4639118" cy="613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995333" y="922867"/>
              <a:ext cx="575734" cy="364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1528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067425"/>
          </a:xfrm>
        </p:spPr>
        <p:txBody>
          <a:bodyPr/>
          <a:lstStyle>
            <a:lvl1pPr marL="0" indent="0">
              <a:buNone/>
              <a:defRPr baseline="0"/>
            </a:lvl1pPr>
          </a:lstStyle>
          <a:p>
            <a:r>
              <a:rPr lang="en-US" dirty="0" smtClean="0"/>
              <a:t>Full page photo </a:t>
            </a:r>
            <a:r>
              <a:rPr lang="mr-IN" dirty="0" smtClean="0"/>
              <a:t>–</a:t>
            </a:r>
            <a:r>
              <a:rPr lang="en-US" dirty="0" smtClean="0"/>
              <a:t> to insert photo, click image icon below</a:t>
            </a:r>
            <a:endParaRPr lang="en-US" dirty="0"/>
          </a:p>
        </p:txBody>
      </p:sp>
      <p:sp>
        <p:nvSpPr>
          <p:cNvPr id="6" name="Text Placeholder 2"/>
          <p:cNvSpPr>
            <a:spLocks noGrp="1"/>
          </p:cNvSpPr>
          <p:nvPr>
            <p:ph type="body" sz="quarter" idx="11" hasCustomPrompt="1"/>
          </p:nvPr>
        </p:nvSpPr>
        <p:spPr>
          <a:xfrm>
            <a:off x="382588" y="4525963"/>
            <a:ext cx="7742237" cy="868997"/>
          </a:xfrm>
        </p:spPr>
        <p:txBody>
          <a:bodyPr/>
          <a:lstStyle>
            <a:lvl1pPr>
              <a:defRPr i="0" baseline="0">
                <a:solidFill>
                  <a:schemeClr val="tx1"/>
                </a:solidFill>
                <a:latin typeface="Trebuchet MS" charset="0"/>
                <a:ea typeface="Trebuchet MS" charset="0"/>
                <a:cs typeface="Trebuchet MS" charset="0"/>
              </a:defRPr>
            </a:lvl1pPr>
          </a:lstStyle>
          <a:p>
            <a:pPr lvl="0"/>
            <a:r>
              <a:rPr lang="en-US" i="0" dirty="0" smtClean="0"/>
              <a:t>Page text - </a:t>
            </a:r>
            <a:r>
              <a:rPr lang="en-US" dirty="0" smtClean="0"/>
              <a:t>add white box as text background at 37% transparency</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14"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
        <p:nvSpPr>
          <p:cNvPr id="10" name="TextBox 9"/>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300" y="2324750"/>
            <a:ext cx="10314708" cy="646331"/>
          </a:xfrm>
        </p:spPr>
        <p:txBody>
          <a:bodyPr>
            <a:spAutoFit/>
          </a:bodyPr>
          <a:lstStyle>
            <a:lvl1pPr>
              <a:defRPr sz="4000">
                <a:solidFill>
                  <a:schemeClr val="tx1"/>
                </a:solidFill>
              </a:defRPr>
            </a:lvl1pPr>
          </a:lstStyle>
          <a:p>
            <a:r>
              <a:rPr lang="en-US" dirty="0" smtClean="0"/>
              <a:t>Section</a:t>
            </a:r>
            <a:endParaRPr lang="en-US" dirty="0"/>
          </a:p>
        </p:txBody>
      </p:sp>
      <p:sp>
        <p:nvSpPr>
          <p:cNvPr id="3" name="Text Placeholder 2"/>
          <p:cNvSpPr>
            <a:spLocks noGrp="1"/>
          </p:cNvSpPr>
          <p:nvPr>
            <p:ph type="body" idx="1" hasCustomPrompt="1"/>
          </p:nvPr>
        </p:nvSpPr>
        <p:spPr>
          <a:xfrm>
            <a:off x="1027860" y="3272982"/>
            <a:ext cx="10310930" cy="398065"/>
          </a:xfrm>
        </p:spPr>
        <p:txBody>
          <a:bodyPr anchor="t"/>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11" name="Rectangle 10"/>
          <p:cNvSpPr/>
          <p:nvPr/>
        </p:nvSpPr>
        <p:spPr>
          <a:xfrm>
            <a:off x="0" y="2628900"/>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20"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
        <p:nvSpPr>
          <p:cNvPr id="12" name="TextBox 11"/>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6" name="Rectangle 5"/>
          <p:cNvSpPr/>
          <p:nvPr/>
        </p:nvSpPr>
        <p:spPr>
          <a:xfrm>
            <a:off x="0" y="0"/>
            <a:ext cx="12192000" cy="60671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1003300" y="2329299"/>
            <a:ext cx="10335490" cy="586432"/>
          </a:xfrm>
        </p:spPr>
        <p:txBody>
          <a:bodyPr>
            <a:noAutofit/>
          </a:bodyPr>
          <a:lstStyle>
            <a:lvl1pPr>
              <a:defRPr sz="4000">
                <a:solidFill>
                  <a:schemeClr val="bg1"/>
                </a:solidFill>
              </a:defRPr>
            </a:lvl1pPr>
          </a:lstStyle>
          <a:p>
            <a:r>
              <a:rPr lang="en-US" dirty="0" smtClean="0"/>
              <a:t>Section</a:t>
            </a:r>
            <a:endParaRPr lang="en-US" dirty="0"/>
          </a:p>
        </p:txBody>
      </p:sp>
      <p:sp>
        <p:nvSpPr>
          <p:cNvPr id="14"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8"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ectangle 4"/>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2701"/>
            <a:ext cx="12192000" cy="607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3299" y="2329299"/>
            <a:ext cx="10335491" cy="586432"/>
          </a:xfrm>
        </p:spPr>
        <p:txBody>
          <a:bodyPr>
            <a:noAutofit/>
          </a:bodyPr>
          <a:lstStyle>
            <a:lvl1pPr>
              <a:defRPr sz="4000">
                <a:solidFill>
                  <a:schemeClr val="bg1"/>
                </a:solidFill>
              </a:defRPr>
            </a:lvl1pPr>
          </a:lstStyle>
          <a:p>
            <a:r>
              <a:rPr lang="en-US" dirty="0" smtClean="0"/>
              <a:t>Section</a:t>
            </a:r>
            <a:endParaRPr lang="en-US" dirty="0"/>
          </a:p>
        </p:txBody>
      </p:sp>
      <p:sp>
        <p:nvSpPr>
          <p:cNvPr id="21"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7"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smtClean="0"/>
              <a:t>Quote or statement</a:t>
            </a:r>
            <a:endParaRPr lang="en-US" dirty="0"/>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smtClean="0">
                <a:solidFill>
                  <a:schemeClr val="bg1">
                    <a:lumMod val="50000"/>
                  </a:schemeClr>
                </a:solidFill>
                <a:latin typeface="Raleway" charset="0"/>
                <a:ea typeface="Raleway" charset="0"/>
                <a:cs typeface="Raleway" charset="0"/>
              </a:rPr>
              <a:t>Photo placeholder</a:t>
            </a:r>
            <a:endParaRPr lang="en-US" sz="2400" dirty="0">
              <a:solidFill>
                <a:schemeClr val="bg1">
                  <a:lumMod val="50000"/>
                </a:schemeClr>
              </a:solidFill>
              <a:latin typeface="Raleway" charset="0"/>
              <a:ea typeface="Raleway" charset="0"/>
              <a:cs typeface="Raleway" charset="0"/>
            </a:endParaRP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5310585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Image Slide Dark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smtClean="0">
                <a:solidFill>
                  <a:schemeClr val="bg1">
                    <a:lumMod val="50000"/>
                  </a:schemeClr>
                </a:solidFill>
                <a:latin typeface="Raleway" charset="0"/>
                <a:ea typeface="Raleway" charset="0"/>
                <a:cs typeface="Raleway" charset="0"/>
              </a:rPr>
              <a:t>Photo placeholder</a:t>
            </a:r>
            <a:endParaRPr lang="en-US" sz="2400" dirty="0">
              <a:solidFill>
                <a:schemeClr val="bg1">
                  <a:lumMod val="50000"/>
                </a:schemeClr>
              </a:solidFill>
              <a:latin typeface="Raleway" charset="0"/>
              <a:ea typeface="Raleway" charset="0"/>
              <a:cs typeface="Raleway" charset="0"/>
            </a:endParaRP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userDrawn="1">
          <p15:clr>
            <a:srgbClr val="FBAE40"/>
          </p15:clr>
        </p15:guide>
        <p15:guide id="2" pos="2880" userDrawn="1">
          <p15:clr>
            <a:srgbClr val="FBAE40"/>
          </p15:clr>
        </p15:guide>
        <p15:guide id="3" pos="7536" userDrawn="1">
          <p15:clr>
            <a:srgbClr val="FBAE40"/>
          </p15:clr>
        </p15:guide>
        <p15:guide id="4" orient="horz" pos="72" userDrawn="1">
          <p15:clr>
            <a:srgbClr val="FBAE40"/>
          </p15:clr>
        </p15:guide>
        <p15:guide id="5" orient="horz" pos="3679" userDrawn="1">
          <p15:clr>
            <a:srgbClr val="FBAE40"/>
          </p15:clr>
        </p15:guide>
        <p15:guide id="6" pos="303" userDrawn="1">
          <p15:clr>
            <a:srgbClr val="FBAE40"/>
          </p15:clr>
        </p15:guide>
        <p15:guide id="7" pos="2254" userDrawn="1">
          <p15:clr>
            <a:srgbClr val="FBAE40"/>
          </p15:clr>
        </p15:guide>
        <p15:guide id="8" orient="horz" pos="526" userDrawn="1">
          <p15:clr>
            <a:srgbClr val="FBAE40"/>
          </p15:clr>
        </p15:guide>
        <p15:guide id="9" orient="horz" pos="2292" userDrawn="1">
          <p15:clr>
            <a:srgbClr val="FBAE40"/>
          </p15:clr>
        </p15:guide>
        <p15:guide id="10" orient="horz" pos="2440" userDrawn="1">
          <p15:clr>
            <a:srgbClr val="FBAE40"/>
          </p15:clr>
        </p15:guide>
        <p15:guide id="11" orient="horz" pos="33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Image Slide Red">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smtClean="0"/>
              <a:t>Quote or statement</a:t>
            </a:r>
            <a:endParaRPr lang="en-US" dirty="0"/>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smtClean="0">
                <a:solidFill>
                  <a:schemeClr val="bg1">
                    <a:lumMod val="50000"/>
                  </a:schemeClr>
                </a:solidFill>
                <a:latin typeface="Raleway" charset="0"/>
                <a:ea typeface="Raleway" charset="0"/>
                <a:cs typeface="Raleway" charset="0"/>
              </a:rPr>
              <a:t>Photo placeholder</a:t>
            </a:r>
            <a:endParaRPr lang="en-US" sz="2400" dirty="0">
              <a:solidFill>
                <a:schemeClr val="bg1">
                  <a:lumMod val="50000"/>
                </a:schemeClr>
              </a:solidFill>
              <a:latin typeface="Raleway" charset="0"/>
              <a:ea typeface="Raleway" charset="0"/>
              <a:cs typeface="Raleway" charset="0"/>
            </a:endParaRP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2332131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43242"/>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2" name="Title Placeholder 1"/>
          <p:cNvSpPr>
            <a:spLocks noGrp="1"/>
          </p:cNvSpPr>
          <p:nvPr>
            <p:ph type="title"/>
          </p:nvPr>
        </p:nvSpPr>
        <p:spPr>
          <a:xfrm>
            <a:off x="838200" y="476061"/>
            <a:ext cx="10515600" cy="590931"/>
          </a:xfrm>
          <a:prstGeom prst="rect">
            <a:avLst/>
          </a:prstGeom>
        </p:spPr>
        <p:txBody>
          <a:bodyPr vert="horz" lIns="91440" tIns="45720" rIns="91440" bIns="45720" rtlCol="0" anchor="ctr"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210320"/>
            <a:ext cx="10515600" cy="4260381"/>
          </a:xfrm>
          <a:prstGeom prst="rect">
            <a:avLst/>
          </a:prstGeom>
        </p:spPr>
        <p:txBody>
          <a:bodyPr vert="horz" lIns="91440" tIns="45720" rIns="91440" bIns="45720" rtlCol="0">
            <a:normAutofit/>
          </a:bodyPr>
          <a:lstStyle/>
          <a:p>
            <a:pPr lvl="0"/>
            <a:r>
              <a:rPr lang="en-US" dirty="0" smtClean="0"/>
              <a:t>Description</a:t>
            </a:r>
          </a:p>
        </p:txBody>
      </p:sp>
      <p:sp>
        <p:nvSpPr>
          <p:cNvPr id="4" name="TextBox 3"/>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sp>
        <p:nvSpPr>
          <p:cNvPr id="9"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10" name="Picture 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ext uri="{BB962C8B-B14F-4D97-AF65-F5344CB8AC3E}">
        <p14:creationId xmlns:p14="http://schemas.microsoft.com/office/powerpoint/2010/main" val="15579302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5" r:id="rId3"/>
    <p:sldLayoutId id="2147483694" r:id="rId4"/>
    <p:sldLayoutId id="2147483695" r:id="rId5"/>
    <p:sldLayoutId id="2147483696" r:id="rId6"/>
    <p:sldLayoutId id="2147483711" r:id="rId7"/>
    <p:sldLayoutId id="2147483698" r:id="rId8"/>
    <p:sldLayoutId id="2147483712" r:id="rId9"/>
    <p:sldLayoutId id="2147483713" r:id="rId10"/>
    <p:sldLayoutId id="2147483714" r:id="rId11"/>
    <p:sldLayoutId id="2147483715" r:id="rId12"/>
    <p:sldLayoutId id="2147483693" r:id="rId13"/>
    <p:sldLayoutId id="2147483706" r:id="rId14"/>
    <p:sldLayoutId id="2147483716" r:id="rId15"/>
    <p:sldLayoutId id="2147483717" r:id="rId16"/>
    <p:sldLayoutId id="2147483708" r:id="rId17"/>
    <p:sldLayoutId id="2147483710" r:id="rId18"/>
    <p:sldLayoutId id="2147483709" r:id="rId19"/>
    <p:sldLayoutId id="2147483700" r:id="rId20"/>
    <p:sldLayoutId id="2147483704" r:id="rId21"/>
    <p:sldLayoutId id="2147483701" r:id="rId22"/>
    <p:sldLayoutId id="2147483702" r:id="rId23"/>
    <p:sldLayoutId id="2147483703" r:id="rId24"/>
    <p:sldLayoutId id="2147483707" r:id="rId25"/>
    <p:sldLayoutId id="2147483718" r:id="rId2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p:titleStyle>
    <p:bodyStyle>
      <a:lvl1pPr marL="0" indent="0" algn="l" defTabSz="914400" rtl="0" eaLnBrk="1" latinLnBrk="0" hangingPunct="1">
        <a:lnSpc>
          <a:spcPct val="90000"/>
        </a:lnSpc>
        <a:spcBef>
          <a:spcPts val="1000"/>
        </a:spcBef>
        <a:buFont typeface="Arial"/>
        <a:buNone/>
        <a:defRPr sz="24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914400" indent="0" algn="l" defTabSz="914400" rtl="0" eaLnBrk="1" latinLnBrk="0" hangingPunct="1">
        <a:lnSpc>
          <a:spcPct val="90000"/>
        </a:lnSpc>
        <a:spcBef>
          <a:spcPts val="500"/>
        </a:spcBef>
        <a:buFont typeface="Arial"/>
        <a:buNone/>
        <a:defRPr sz="16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371600" indent="0" algn="l" defTabSz="914400" rtl="0" eaLnBrk="1" latinLnBrk="0" hangingPunct="1">
        <a:lnSpc>
          <a:spcPct val="90000"/>
        </a:lnSpc>
        <a:spcBef>
          <a:spcPts val="500"/>
        </a:spcBef>
        <a:buFont typeface="Arial"/>
        <a:buNone/>
        <a:defRPr sz="14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828800" indent="0" algn="l" defTabSz="914400" rtl="0" eaLnBrk="1" latinLnBrk="0" hangingPunct="1">
        <a:lnSpc>
          <a:spcPct val="90000"/>
        </a:lnSpc>
        <a:spcBef>
          <a:spcPts val="500"/>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userDrawn="1">
          <p15:clr>
            <a:srgbClr val="F26B43"/>
          </p15:clr>
        </p15:guide>
        <p15:guide id="2" orient="horz" pos="299" userDrawn="1">
          <p15:clr>
            <a:srgbClr val="F26B43"/>
          </p15:clr>
        </p15:guide>
        <p15:guide id="3" orient="horz" pos="4181" userDrawn="1">
          <p15:clr>
            <a:srgbClr val="F26B43"/>
          </p15:clr>
        </p15:guide>
        <p15:guide id="4" pos="139" userDrawn="1">
          <p15:clr>
            <a:srgbClr val="F26B43"/>
          </p15:clr>
        </p15:guide>
        <p15:guide id="5" orient="horz" pos="4005" userDrawn="1">
          <p15:clr>
            <a:srgbClr val="F26B43"/>
          </p15:clr>
        </p15:guide>
        <p15:guide id="6" orient="horz" pos="757" userDrawn="1">
          <p15:clr>
            <a:srgbClr val="F26B43"/>
          </p15:clr>
        </p15:guide>
        <p15:guide id="7"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port Title"/>
          <p:cNvSpPr>
            <a:spLocks noGrp="1"/>
          </p:cNvSpPr>
          <p:nvPr>
            <p:ph type="ctrTitle"/>
          </p:nvPr>
        </p:nvSpPr>
        <p:spPr>
          <a:xfrm>
            <a:off x="1003300" y="2432056"/>
            <a:ext cx="6188808" cy="507831"/>
          </a:xfrm>
        </p:spPr>
        <p:txBody>
          <a:bodyPr>
            <a:noAutofit/>
          </a:bodyPr>
          <a:lstStyle/>
          <a:p>
            <a:r>
              <a:rPr lang="en-US" dirty="0"/>
              <a:t>Pride in Scottish Water</a:t>
            </a:r>
            <a:endParaRPr lang="en-US" sz="3000" dirty="0"/>
          </a:p>
        </p:txBody>
      </p:sp>
      <p:sp>
        <p:nvSpPr>
          <p:cNvPr id="4" name="Title 1"/>
          <p:cNvSpPr>
            <a:spLocks noGrp="1"/>
          </p:cNvSpPr>
          <p:nvPr>
            <p:ph type="body" idx="10"/>
          </p:nvPr>
        </p:nvSpPr>
        <p:spPr/>
        <p:txBody>
          <a:bodyPr>
            <a:noAutofit/>
          </a:bodyPr>
          <a:lstStyle/>
          <a:p>
            <a:r>
              <a:rPr lang="en-US" dirty="0"/>
              <a:t>Conducted by YouGov </a:t>
            </a:r>
            <a:r>
              <a:rPr lang="en-US" dirty="0" smtClean="0"/>
              <a:t>on </a:t>
            </a:r>
            <a:r>
              <a:rPr lang="en-US" dirty="0"/>
              <a:t>behalf of Scottish Water</a:t>
            </a:r>
          </a:p>
          <a:p>
            <a:r>
              <a:rPr lang="en-US" dirty="0"/>
              <a:t>Fieldwork Dates: 4th - 9th April 2019</a:t>
            </a:r>
          </a:p>
          <a:p>
            <a:endParaRPr lang="en-US" sz="1800" dirty="0"/>
          </a:p>
        </p:txBody>
      </p:sp>
    </p:spTree>
    <p:extLst>
      <p:ext uri="{BB962C8B-B14F-4D97-AF65-F5344CB8AC3E}">
        <p14:creationId xmlns:p14="http://schemas.microsoft.com/office/powerpoint/2010/main" val="1194806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MIP_Q4_5. As a reminder, by 'pride', we mean a feeling of satisfaction and showing a high opinion of something.How proud of Scottish Water would you be in the following scenarios? (Please select one option on each row) - If interruptions to my own water supply at home (provided by Scottish Water) never lasted more than 3 days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MIP_Q4_6. As a reminder, by 'pride', we mean a feeling of satisfaction and showing a high opinion of something.How proud of Scottish Water would you be in the following scenarios? (Please select one option on each row) - If I was fully satisfied with the look, taste, clarity and smell of the tap water Scottish Water supplies to my home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MIP_Q4_7. As a reminder, by 'pride', we mean a feeling of satisfaction and showing a high opinion of something.How proud of Scottish Water would you be in the following scenarios? (Please select one option on each row) - If Scottish Water invested money to minimise the risk of external sewer flooding impacting my local community and/ or environment</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MIP_Q4_8. As a reminder, by 'pride', we mean a feeling of satisfaction and showing a high opinion of something.How proud of Scottish Water would you be in the following scenarios? (Please select one option on each row) - If Scottish Water increased the amount of renewable energy it generates (e.g. energy from waste water, hosting wind/ solar farms on their land, etc.)</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MIP_Q4_9. As a reminder, by 'pride', we mean a feeling of satisfaction and showing a high opinion of something.How proud of Scottish Water would you be in the following scenarios? (Please select one option on each row) - If Scottish Water invested money to minimise the risk of internal sewer flooding in people's homes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 As a reminder, by 'pride', we mean a feeling of satisfaction and showing a high opinion of something.How proud, if at all, are you in Scottish Water as a result of reading the following statements? (Please select one option on each row)</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MIP_Q5_1. As a reminder, by 'pride', we mean a feeling of satisfaction and showing a high opinion of something.How proud, if at all, are you in Scottish Water as a result of reading the following statements? (Please select one option on each row) - Scottish Water is publicly owned and is accountable to the Scottish government and parliament</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MIP_Q5_2. As a reminder, by 'pride', we mean a feeling of satisfaction and showing a high opinion of something.How proud, if at all, are you in Scottish Water as a result of reading the following statements? (Please select one option on each row) - Scottish Water is open to external and independent scrutiny of how the company goes about its business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MIP_Q5_3. As a reminder, by 'pride', we mean a feeling of satisfaction and showing a high opinion of something.How proud, if at all, are you in Scottish Water as a result of reading the following statements? (Please select one option on each row) - All of Scottish Water's income is used to run the business and not pay dividends to shareholders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000" b="1" i="1">
                <a:latin typeface="Trebuchet MS"/>
              </a:rPr>
              <a:t>MIP_Q5_4. As a reminder, by 'pride', we mean a feeling of satisfaction and showing a high opinion of something.How proud, if at all, are you in Scottish Water as a result of reading the following statements? (Please select one option on each row) - Scottish Water helps contribute to broader society goals in areas like health, education and the environment (e.g. offering a 'Learn to Swim' programme to children, aiming to reduce the carbon emissions it produces, etc.)</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MIP_Q1. For the following question, by 'pride', we mean a feeling of satisfaction and/ or having a high opinion of something.In general, how much pride would you say you have in the quality of tap water in Scotland?</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MIP_Q5_5. As a reminder, by 'pride', we mean a feeling of satisfaction and showing a high opinion of something.How proud, if at all, are you in Scottish Water as a result of reading the following statements? (Please select one option on each row) - Scottish Water is a 'green' company: generating as much renewable power from water infrastructure as practical, re-using waste and using the minimum necessary amount of chemicals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MIP_Q5_6. As a reminder, by 'pride', we mean a feeling of satisfaction and showing a high opinion of something.How proud, if at all, are you in Scottish Water as a result of reading the following statements? (Please select one option on each row) - Scottish Water engages and consults with local communities about the way their water supplies work, and any engineering work needed that may impact them</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MIP_Q5_7. As a reminder, by 'pride', we mean a feeling of satisfaction and showing a high opinion of something.How proud, if at all, are you in Scottish Water as a result of reading the following statements? (Please select one option on each row) - When practical, Scottish Water safely opens up the land they own so the public can enjoy it for leisure purposes (e.g. walking, cycling and running, etc.)</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MIP_Q5_8. As a reminder, by 'pride', we mean a feeling of satisfaction and showing a high opinion of something.How proud, if at all, are you in Scottish Water as a result of reading the following statements? (Please select one option on each row) - Scottish Water provides good support to vulnerable customers requiring extra help or assistance (e.g. offering free bottled water during water supply disruptions)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000" b="1" i="1">
                <a:latin typeface="Trebuchet MS"/>
              </a:rPr>
              <a:t>MIP_Q5_9. As a reminder, by 'pride', we mean a feeling of satisfaction and showing a high opinion of something.How proud, if at all, are you in Scottish Water as a result of reading the following statements? (Please select one option on each row) - Scottish Water aims to have a person at the end of the phone and a range of contact options for customers to help resolve problems immediately, and for formal complaints, Scottish Water will respond within 5 working days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CSP_Q1. Scottish Water is the publicly owned company that provides water and waste water services to the majority of Scotland. Does Scottish Water supply the water to your home?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MIP_Q2. As a reminder, by 'pride', we mean a feeling of satisfaction and/ or having a high opinion of something.Scottish Water is the publicly owned company that provides water and waste water services to the majority of Scotland. In general, how much pride would you say you have in the company Scottish Water?</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 As a reminder, by 'pride', we mean a feeling of satisfaction and showing a high opinion of something.How proud of Scottish Water would you be in the following scenarios? (Please select one option on each row)</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MIP_Q4_1. As a reminder, by 'pride', we mean a feeling of satisfaction and showing a high opinion of something.How proud of Scottish Water would you be in the following scenarios? (Please select one option on each row) - If Scottish Water removed all remaining lead pipes from the public water supply network in Scotland</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MIP_Q4_2. As a reminder, by 'pride', we mean a feeling of satisfaction and showing a high opinion of something.How proud of Scottish Water would you be in the following scenarios? (Please select one option on each row) - If Scottish Water agreed to take over the management of any private water supplies to households in rural Scotland that wanted to change from their own water supply arrangements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MIP_Q4_3. As a reminder, by 'pride', we mean a feeling of satisfaction and showing a high opinion of something.How proud of Scottish Water would you be in the following scenarios? (Please select one option on each row) - If Scottish Water reduced leakage from the public water pipe network to be the lowest throughout the UK</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Pride in Scottish Water</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MIP_Q4_4. As a reminder, by 'pride', we mean a feeling of satisfaction and showing a high opinion of something.How proud of Scottish Water would you be in the following scenarios? (Please select one option on each row) - If Scottish Water prevented any interruptions to the water supply in Scotland (e.g. burst water pipes etc.) over a 5-year period</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Scottish adults (1006)</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YouGov Content">
  <a:themeElements>
    <a:clrScheme name="YouGov_11_20 3">
      <a:dk1>
        <a:srgbClr val="000000"/>
      </a:dk1>
      <a:lt1>
        <a:srgbClr val="FFFFFF"/>
      </a:lt1>
      <a:dk2>
        <a:srgbClr val="332C41"/>
      </a:dk2>
      <a:lt2>
        <a:srgbClr val="D8D3E3"/>
      </a:lt2>
      <a:accent1>
        <a:srgbClr val="F3493E"/>
      </a:accent1>
      <a:accent2>
        <a:srgbClr val="02C8C5"/>
      </a:accent2>
      <a:accent3>
        <a:srgbClr val="AE61C3"/>
      </a:accent3>
      <a:accent4>
        <a:srgbClr val="9078D7"/>
      </a:accent4>
      <a:accent5>
        <a:srgbClr val="DC4C81"/>
      </a:accent5>
      <a:accent6>
        <a:srgbClr val="93D949"/>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YouGov_template" id="{F9630449-FBA2-494F-81C2-932C35761B8C}" vid="{91E6C73E-63E4-4F2D-8962-BD0B642DBE0C}"/>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E9426C366CAC3342B93BA5A0684C354E" ma:contentTypeVersion="68" ma:contentTypeDescription="Create a new document." ma:contentTypeScope="" ma:versionID="997043be0d286480d18d267f5d8e0c1d">
  <xsd:schema xmlns:xsd="http://www.w3.org/2001/XMLSchema" xmlns:xs="http://www.w3.org/2001/XMLSchema" xmlns:p="http://schemas.microsoft.com/office/2006/metadata/properties" xmlns:ns2="44649bd1-0cab-4ad1-88d0-e3f88560dca3" xmlns:ns3="http://schemas.microsoft.com/sharepoint/v3/fields" xmlns:ns4="7aba0b23-d6f3-43d7-9394-29073cefb175" xmlns:ns5="c47d2570-a5d5-47b3-98f2-ac80e218f9dd" xmlns:ns6="af0f66fa-fc50-4dfb-ac94-ce2417f6f96e" xmlns:ns7="fc7e34df-b891-4c0f-ab27-2f7cc8b9df9c" targetNamespace="http://schemas.microsoft.com/office/2006/metadata/properties" ma:root="true" ma:fieldsID="cda554281d6f273d77f4110db297a1f2" ns2:_="" ns3:_="" ns4:_="" ns5:_="" ns6:_="" ns7:_="">
    <xsd:import namespace="44649bd1-0cab-4ad1-88d0-e3f88560dca3"/>
    <xsd:import namespace="http://schemas.microsoft.com/sharepoint/v3/fields"/>
    <xsd:import namespace="7aba0b23-d6f3-43d7-9394-29073cefb175"/>
    <xsd:import namespace="c47d2570-a5d5-47b3-98f2-ac80e218f9dd"/>
    <xsd:import namespace="af0f66fa-fc50-4dfb-ac94-ce2417f6f96e"/>
    <xsd:import namespace="fc7e34df-b891-4c0f-ab27-2f7cc8b9df9c"/>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3:_Status" minOccurs="0"/>
                <xsd:element ref="ns4:TaxCatchAll" minOccurs="0"/>
                <xsd:element ref="ns5:aff7995b84d24c2d9cb202c5fd5e5bde" minOccurs="0"/>
                <xsd:element ref="ns5:j88b7527036645398d05dcb79b19c629" minOccurs="0"/>
                <xsd:element ref="ns5:cd2917a5384a4cef85e123aae97de9ce" minOccurs="0"/>
                <xsd:element ref="ns6:tibcp_ProjectID" minOccurs="0"/>
                <xsd:element ref="ns6:tibcp_ProjectDescription" minOccurs="0"/>
                <xsd:element ref="ns6:tibcp_DeliveryVehicle" minOccurs="0"/>
                <xsd:element ref="ns6:Folder" minOccurs="0"/>
                <xsd:element ref="ns2:h47cb741d24c4f8ebcc63fb82cd48d93" minOccurs="0"/>
                <xsd:element ref="ns6:tibcp_AssetName" minOccurs="0"/>
                <xsd:element ref="ns2:ec61ebb3682f42a58d114a30566efa33" minOccurs="0"/>
                <xsd:element ref="ns6:tibcp_AssetID" minOccurs="0"/>
                <xsd:element ref="ns2:a4ae56f66e3547ae9b091622b1f37017" minOccurs="0"/>
                <xsd:element ref="ns2:g4445af87fe6488aa383d4ab19d7bf87" minOccurs="0"/>
                <xsd:element ref="ns6:tibcp_DeliveryType" minOccurs="0"/>
                <xsd:element ref="ns5:MediaServiceMetadata" minOccurs="0"/>
                <xsd:element ref="ns5:MediaServiceFastMetadata" minOccurs="0"/>
                <xsd:element ref="ns5:MediaServiceAutoTags" minOccurs="0"/>
                <xsd:element ref="ns5:MediaServiceOCR" minOccurs="0"/>
                <xsd:element ref="ns5:MediaServiceDateTaken" minOccurs="0"/>
                <xsd:element ref="ns7:SharedWithUsers" minOccurs="0"/>
                <xsd:element ref="ns7:SharedWithDetails" minOccurs="0"/>
                <xsd:element ref="ns5:_Flow_SignoffStatus"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49bd1-0cab-4ad1-88d0-e3f88560dc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1" nillable="true" ma:taxonomy="true" ma:internalName="TaxKeywordTaxHTField" ma:taxonomyFieldName="TaxKeyword" ma:displayName="Enterprise Keywords" ma:fieldId="{23f27201-bee3-471e-b2e7-b64fd8b7ca38}" ma:taxonomyMulti="true" ma:sspId="3a012005-f5cd-43f9-a578-e007a94ea022" ma:termSetId="00000000-0000-0000-0000-000000000000" ma:anchorId="00000000-0000-0000-0000-000000000000" ma:open="true" ma:isKeyword="true">
      <xsd:complexType>
        <xsd:sequence>
          <xsd:element ref="pc:Terms" minOccurs="0" maxOccurs="1"/>
        </xsd:sequence>
      </xsd:complexType>
    </xsd:element>
    <xsd:element name="h47cb741d24c4f8ebcc63fb82cd48d93" ma:index="26" nillable="true" ma:taxonomy="true" ma:internalName="h47cb741d24c4f8ebcc63fb82cd48d93" ma:taxonomyFieldName="tibcp_Programme" ma:displayName="Programme" ma:default="-1;#SR21 Programme|8b5ff5ee-bd24-4335-adc3-d1b26c31387a" ma:fieldId="{147cb741-d24c-4f8e-bcc6-3fb82cd48d93}" ma:sspId="3a012005-f5cd-43f9-a578-e007a94ea022" ma:termSetId="4b2f57e5-a406-4c5b-bfe7-5c58567aaf63" ma:anchorId="00000000-0000-0000-0000-000000000000" ma:open="true" ma:isKeyword="false">
      <xsd:complexType>
        <xsd:sequence>
          <xsd:element ref="pc:Terms" minOccurs="0" maxOccurs="1"/>
        </xsd:sequence>
      </xsd:complexType>
    </xsd:element>
    <xsd:element name="ec61ebb3682f42a58d114a30566efa33" ma:index="29" nillable="true" ma:taxonomy="true" ma:internalName="ec61ebb3682f42a58d114a30566efa33" ma:taxonomyFieldName="tibcp_DeliveryArea" ma:displayName="SW Delivery Area" ma:default="" ma:fieldId="{ec61ebb3-682f-42a5-8d11-4a30566efa33}" ma:sspId="3a012005-f5cd-43f9-a578-e007a94ea022" ma:termSetId="e05f1c0d-d08e-4bf0-837e-0fa6d6e9ec3d" ma:anchorId="00000000-0000-0000-0000-000000000000" ma:open="false" ma:isKeyword="false">
      <xsd:complexType>
        <xsd:sequence>
          <xsd:element ref="pc:Terms" minOccurs="0" maxOccurs="1"/>
        </xsd:sequence>
      </xsd:complexType>
    </xsd:element>
    <xsd:element name="a4ae56f66e3547ae9b091622b1f37017" ma:index="32" nillable="true" ma:taxonomy="true" ma:internalName="a4ae56f66e3547ae9b091622b1f37017" ma:taxonomyFieldName="tibcp_RegulatoryBody" ma:displayName="Regulatory Body" ma:default="" ma:fieldId="{a4ae56f6-6e35-47ae-9b09-1622b1f37017}" ma:sspId="3a012005-f5cd-43f9-a578-e007a94ea022" ma:termSetId="99e7455b-7019-4dcc-9fca-1f1494114b2a" ma:anchorId="00000000-0000-0000-0000-000000000000" ma:open="false" ma:isKeyword="false">
      <xsd:complexType>
        <xsd:sequence>
          <xsd:element ref="pc:Terms" minOccurs="0" maxOccurs="1"/>
        </xsd:sequence>
      </xsd:complexType>
    </xsd:element>
    <xsd:element name="g4445af87fe6488aa383d4ab19d7bf87" ma:index="34" nillable="true" ma:taxonomy="true" ma:internalName="g4445af87fe6488aa383d4ab19d7bf87" ma:taxonomyFieldName="tibcp_ProjectType" ma:displayName="Project Type" ma:default="" ma:fieldId="{04445af8-7fe6-488a-a383-d4ab19d7bf87}" ma:sspId="3a012005-f5cd-43f9-a578-e007a94ea022" ma:termSetId="305abc9c-51f6-4f23-8642-698890546c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2" nillable="true" ma:displayName="Status" ma:default="Draft"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aba0b23-d6f3-43d7-9394-29073cefb1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a3eab0-3e06-4a65-a16e-04dca597a85e}" ma:internalName="TaxCatchAll" ma:showField="CatchAllData" ma:web="44649bd1-0cab-4ad1-88d0-e3f88560dc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7d2570-a5d5-47b3-98f2-ac80e218f9dd" elementFormDefault="qualified">
    <xsd:import namespace="http://schemas.microsoft.com/office/2006/documentManagement/types"/>
    <xsd:import namespace="http://schemas.microsoft.com/office/infopath/2007/PartnerControls"/>
    <xsd:element name="aff7995b84d24c2d9cb202c5fd5e5bde" ma:index="15" nillable="true" ma:taxonomy="true" ma:internalName="aff7995b84d24c2d9cb202c5fd5e5bde" ma:taxonomyFieldName="tibcp_Security" ma:displayName="Security" ma:default="" ma:fieldId="{aff7995b-84d2-4c2d-9cb2-02c5fd5e5bde}" ma:sspId="3a012005-f5cd-43f9-a578-e007a94ea022" ma:termSetId="59764b9f-5155-4308-bde9-fd5ffc8d66c1" ma:anchorId="00000000-0000-0000-0000-000000000000" ma:open="false" ma:isKeyword="false">
      <xsd:complexType>
        <xsd:sequence>
          <xsd:element ref="pc:Terms" minOccurs="0" maxOccurs="1"/>
        </xsd:sequence>
      </xsd:complexType>
    </xsd:element>
    <xsd:element name="j88b7527036645398d05dcb79b19c629" ma:index="16" nillable="true" ma:taxonomy="true" ma:internalName="j88b7527036645398d05dcb79b19c629" ma:taxonomyFieldName="tibcp_Directorate" ma:displayName="Directorate" ma:default="" ma:fieldId="{388b7527-0366-4539-8d05-dcb79b19c629}" ma:sspId="3a012005-f5cd-43f9-a578-e007a94ea022" ma:termSetId="6676393c-c54d-41b8-8fff-4867fb759551" ma:anchorId="00000000-0000-0000-0000-000000000000" ma:open="false" ma:isKeyword="false">
      <xsd:complexType>
        <xsd:sequence>
          <xsd:element ref="pc:Terms" minOccurs="0" maxOccurs="1"/>
        </xsd:sequence>
      </xsd:complexType>
    </xsd:element>
    <xsd:element name="cd2917a5384a4cef85e123aae97de9ce" ma:index="17" nillable="true" ma:taxonomy="true" ma:internalName="cd2917a5384a4cef85e123aae97de9ce" ma:taxonomyFieldName="tibcp_RegulatoryPeriod" ma:displayName="Regulatory Period" ma:default="-1;#SR21|7fe8a568-d414-4d75-95d2-2f91f79a8630" ma:fieldId="{cd2917a5-384a-4cef-85e1-23aae97de9ce}" ma:sspId="3a012005-f5cd-43f9-a578-e007a94ea022" ma:termSetId="a390add2-e600-44e1-830a-4b7efd88e472" ma:anchorId="00000000-0000-0000-0000-000000000000" ma:open="false" ma:isKeyword="false">
      <xsd:complexType>
        <xsd:sequence>
          <xsd:element ref="pc:Terms" minOccurs="0" maxOccurs="1"/>
        </xsd:sequence>
      </xsd:complexType>
    </xsd:element>
    <xsd:element name="MediaServiceMetadata" ma:index="36" nillable="true" ma:displayName="MediaServiceMetadata" ma:hidden="true" ma:internalName="MediaServiceMetadata" ma:readOnly="true">
      <xsd:simpleType>
        <xsd:restriction base="dms:Note"/>
      </xsd:simpleType>
    </xsd:element>
    <xsd:element name="MediaServiceFastMetadata" ma:index="37" nillable="true" ma:displayName="MediaServiceFastMetadata" ma:hidden="true" ma:internalName="MediaServiceFastMetadata" ma:readOnly="true">
      <xsd:simpleType>
        <xsd:restriction base="dms:Note"/>
      </xsd:simpleType>
    </xsd:element>
    <xsd:element name="MediaServiceAutoTags" ma:index="38" nillable="true" ma:displayName="MediaServiceAutoTags" ma:internalName="MediaServiceAutoTags" ma:readOnly="true">
      <xsd:simpleType>
        <xsd:restriction base="dms:Text"/>
      </xsd:simpleType>
    </xsd:element>
    <xsd:element name="MediaServiceOCR" ma:index="39" nillable="true" ma:displayName="MediaServiceOCR" ma:internalName="MediaServiceOCR" ma:readOnly="true">
      <xsd:simpleType>
        <xsd:restriction base="dms:Note">
          <xsd:maxLength value="255"/>
        </xsd:restriction>
      </xsd:simpleType>
    </xsd:element>
    <xsd:element name="MediaServiceDateTaken" ma:index="40" nillable="true" ma:displayName="MediaServiceDateTaken" ma:hidden="true" ma:internalName="MediaServiceDateTaken" ma:readOnly="true">
      <xsd:simpleType>
        <xsd:restriction base="dms:Text"/>
      </xsd:simpleType>
    </xsd:element>
    <xsd:element name="_Flow_SignoffStatus" ma:index="43" nillable="true" ma:displayName="Sign-off status" ma:internalName="Sign_x002d_off_x0020_status">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0f66fa-fc50-4dfb-ac94-ce2417f6f96e" elementFormDefault="qualified">
    <xsd:import namespace="http://schemas.microsoft.com/office/2006/documentManagement/types"/>
    <xsd:import namespace="http://schemas.microsoft.com/office/infopath/2007/PartnerControls"/>
    <xsd:element name="tibcp_ProjectID" ma:index="18" nillable="true" ma:displayName="SW Project ID" ma:internalName="tibcp_ProjectID">
      <xsd:simpleType>
        <xsd:restriction base="dms:Text">
          <xsd:maxLength value="255"/>
        </xsd:restriction>
      </xsd:simpleType>
    </xsd:element>
    <xsd:element name="tibcp_ProjectDescription" ma:index="19" nillable="true" ma:displayName="SW Project Description" ma:internalName="tibcp_ProjectDescription">
      <xsd:simpleType>
        <xsd:restriction base="dms:Text">
          <xsd:maxLength value="255"/>
        </xsd:restriction>
      </xsd:simpleType>
    </xsd:element>
    <xsd:element name="tibcp_DeliveryVehicle" ma:index="20" nillable="true" ma:displayName="SW Delivery Vehicle" ma:default="SWD" ma:format="Dropdown" ma:internalName="tibcp_DeliveryVehicle">
      <xsd:simpleType>
        <xsd:restriction base="dms:Choice">
          <xsd:enumeration value="ABV"/>
          <xsd:enumeration value="CWA"/>
          <xsd:enumeration value="ESD"/>
          <xsd:enumeration value="TIBC"/>
          <xsd:enumeration value="MD"/>
          <xsd:enumeration value="SWD"/>
        </xsd:restriction>
      </xsd:simpleType>
    </xsd:element>
    <xsd:element name="Folder" ma:index="21" nillable="true" ma:displayName="Folder" ma:internalName="Folder">
      <xsd:simpleType>
        <xsd:restriction base="dms:Text">
          <xsd:maxLength value="255"/>
        </xsd:restriction>
      </xsd:simpleType>
    </xsd:element>
    <xsd:element name="tibcp_AssetName" ma:index="27" nillable="true" ma:displayName="SW Asset Name" ma:internalName="tibcp_AssetName">
      <xsd:simpleType>
        <xsd:restriction base="dms:Text">
          <xsd:maxLength value="255"/>
        </xsd:restriction>
      </xsd:simpleType>
    </xsd:element>
    <xsd:element name="tibcp_AssetID" ma:index="30" nillable="true" ma:displayName="SW Asset ID" ma:internalName="tibcp_AssetID">
      <xsd:simpleType>
        <xsd:restriction base="dms:Text">
          <xsd:maxLength value="255"/>
        </xsd:restriction>
      </xsd:simpleType>
    </xsd:element>
    <xsd:element name="tibcp_DeliveryType" ma:index="35" nillable="true" ma:displayName="SW Delivery Type" ma:default="Water Infrastructure" ma:format="Dropdown" ma:internalName="tibcp_DeliveryType">
      <xsd:simpleType>
        <xsd:restriction base="dms:Choice">
          <xsd:enumeration value="Water Infrastructure"/>
          <xsd:enumeration value="Waste Water Infrastructure"/>
          <xsd:enumeration value="Non-Infrastructure"/>
          <xsd:enumeration value="M&amp;G"/>
          <xsd:enumeration value="Technology"/>
          <xsd:enumeration value="Responsive"/>
          <xsd:enumeration value="SVCD"/>
        </xsd:restriction>
      </xsd:simpleType>
    </xsd:element>
  </xsd:schema>
  <xsd:schema xmlns:xsd="http://www.w3.org/2001/XMLSchema" xmlns:xs="http://www.w3.org/2001/XMLSchema" xmlns:dms="http://schemas.microsoft.com/office/2006/documentManagement/types" xmlns:pc="http://schemas.microsoft.com/office/infopath/2007/PartnerControls" targetNamespace="fc7e34df-b891-4c0f-ab27-2f7cc8b9df9c" elementFormDefault="qualified">
    <xsd:import namespace="http://schemas.microsoft.com/office/2006/documentManagement/types"/>
    <xsd:import namespace="http://schemas.microsoft.com/office/infopath/2007/PartnerControls"/>
    <xsd:element name="SharedWithUsers" ma:index="4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47cb741d24c4f8ebcc63fb82cd48d93 xmlns="44649bd1-0cab-4ad1-88d0-e3f88560dca3">
      <Terms xmlns="http://schemas.microsoft.com/office/infopath/2007/PartnerControls">
        <TermInfo xmlns="http://schemas.microsoft.com/office/infopath/2007/PartnerControls">
          <TermName xmlns="http://schemas.microsoft.com/office/infopath/2007/PartnerControls">SR21 Programme</TermName>
          <TermId xmlns="http://schemas.microsoft.com/office/infopath/2007/PartnerControls">8b5ff5ee-bd24-4335-adc3-d1b26c31387a</TermId>
        </TermInfo>
      </Terms>
    </h47cb741d24c4f8ebcc63fb82cd48d93>
    <tibcp_DeliveryVehicle xmlns="af0f66fa-fc50-4dfb-ac94-ce2417f6f96e">SWD</tibcp_DeliveryVehicle>
    <TaxCatchAll xmlns="7aba0b23-d6f3-43d7-9394-29073cefb175">
      <Value>181</Value>
      <Value>180</Value>
    </TaxCatchAll>
    <cd2917a5384a4cef85e123aae97de9ce xmlns="c47d2570-a5d5-47b3-98f2-ac80e218f9dd">
      <Terms xmlns="http://schemas.microsoft.com/office/infopath/2007/PartnerControls">
        <TermInfo xmlns="http://schemas.microsoft.com/office/infopath/2007/PartnerControls">
          <TermName xmlns="http://schemas.microsoft.com/office/infopath/2007/PartnerControls">SR21</TermName>
          <TermId xmlns="http://schemas.microsoft.com/office/infopath/2007/PartnerControls">7fe8a568-d414-4d75-95d2-2f91f79a8630</TermId>
        </TermInfo>
      </Terms>
    </cd2917a5384a4cef85e123aae97de9ce>
    <tibcp_DeliveryType xmlns="af0f66fa-fc50-4dfb-ac94-ce2417f6f96e">Water Infrastructure</tibcp_DeliveryType>
    <Folder xmlns="af0f66fa-fc50-4dfb-ac94-ce2417f6f96e" xsi:nil="true"/>
    <tibcp_ProjectID xmlns="af0f66fa-fc50-4dfb-ac94-ce2417f6f96e" xsi:nil="true"/>
    <ec61ebb3682f42a58d114a30566efa33 xmlns="44649bd1-0cab-4ad1-88d0-e3f88560dca3">
      <Terms xmlns="http://schemas.microsoft.com/office/infopath/2007/PartnerControls"/>
    </ec61ebb3682f42a58d114a30566efa33>
    <_Status xmlns="http://schemas.microsoft.com/sharepoint/v3/fields">Draft</_Status>
    <a4ae56f66e3547ae9b091622b1f37017 xmlns="44649bd1-0cab-4ad1-88d0-e3f88560dca3">
      <Terms xmlns="http://schemas.microsoft.com/office/infopath/2007/PartnerControls"/>
    </a4ae56f66e3547ae9b091622b1f37017>
    <aff7995b84d24c2d9cb202c5fd5e5bde xmlns="c47d2570-a5d5-47b3-98f2-ac80e218f9dd">
      <Terms xmlns="http://schemas.microsoft.com/office/infopath/2007/PartnerControls"/>
    </aff7995b84d24c2d9cb202c5fd5e5bde>
    <TaxKeywordTaxHTField xmlns="44649bd1-0cab-4ad1-88d0-e3f88560dca3">
      <Terms xmlns="http://schemas.microsoft.com/office/infopath/2007/PartnerControls"/>
    </TaxKeywordTaxHTField>
    <_Flow_SignoffStatus xmlns="c47d2570-a5d5-47b3-98f2-ac80e218f9dd" xsi:nil="true"/>
    <j88b7527036645398d05dcb79b19c629 xmlns="c47d2570-a5d5-47b3-98f2-ac80e218f9dd">
      <Terms xmlns="http://schemas.microsoft.com/office/infopath/2007/PartnerControls"/>
    </j88b7527036645398d05dcb79b19c629>
    <tibcp_ProjectDescription xmlns="af0f66fa-fc50-4dfb-ac94-ce2417f6f96e" xsi:nil="true"/>
    <tibcp_AssetName xmlns="af0f66fa-fc50-4dfb-ac94-ce2417f6f96e" xsi:nil="true"/>
    <tibcp_AssetID xmlns="af0f66fa-fc50-4dfb-ac94-ce2417f6f96e" xsi:nil="true"/>
    <g4445af87fe6488aa383d4ab19d7bf87 xmlns="44649bd1-0cab-4ad1-88d0-e3f88560dca3">
      <Terms xmlns="http://schemas.microsoft.com/office/infopath/2007/PartnerControls"/>
    </g4445af87fe6488aa383d4ab19d7bf87>
  </documentManagement>
</p:properties>
</file>

<file path=customXml/itemProps1.xml><?xml version="1.0" encoding="utf-8"?>
<ds:datastoreItem xmlns:ds="http://schemas.openxmlformats.org/officeDocument/2006/customXml" ds:itemID="{355F4F42-0D2C-4C74-B336-C272805CFC58}"/>
</file>

<file path=customXml/itemProps2.xml><?xml version="1.0" encoding="utf-8"?>
<ds:datastoreItem xmlns:ds="http://schemas.openxmlformats.org/officeDocument/2006/customXml" ds:itemID="{93E32A7D-6023-479C-8B1B-774E2C1EE156}"/>
</file>

<file path=customXml/itemProps3.xml><?xml version="1.0" encoding="utf-8"?>
<ds:datastoreItem xmlns:ds="http://schemas.openxmlformats.org/officeDocument/2006/customXml" ds:itemID="{D6C57EEC-1AC2-439B-AAFE-A3763EED91AC}">
  <ds:schemaRefs>
    <ds:schemaRef ds:uri="http://schemas.microsoft.com/sharepoint/v3/contenttype/forms"/>
  </ds:schemaRefs>
</ds:datastoreItem>
</file>

<file path=customXml/itemProps4.xml><?xml version="1.0" encoding="utf-8"?>
<ds:datastoreItem xmlns:ds="http://schemas.openxmlformats.org/officeDocument/2006/customXml" ds:itemID="{6192867D-CCE9-49A6-B6DB-84A6B012501C}"/>
</file>

<file path=docProps/app.xml><?xml version="1.0" encoding="utf-8"?>
<Properties xmlns="http://schemas.openxmlformats.org/officeDocument/2006/extended-properties" xmlns:vt="http://schemas.openxmlformats.org/officeDocument/2006/docPropsVTypes">
  <Template>YouGov_template[2]</Template>
  <TotalTime>0</TotalTime>
  <Words>1852</Words>
  <Application>Microsoft Office PowerPoint</Application>
  <PresentationFormat>Widescreen</PresentationFormat>
  <Paragraphs>72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Raleway</vt:lpstr>
      <vt:lpstr>Trebuchet MS</vt:lpstr>
      <vt:lpstr>YouGov Content</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Pride in Scottish Water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Jessop</dc:creator>
  <cp:lastModifiedBy>Megan Powell</cp:lastModifiedBy>
  <cp:revision>110</cp:revision>
  <dcterms:created xsi:type="dcterms:W3CDTF">2017-10-11T14:50:07Z</dcterms:created>
  <dcterms:modified xsi:type="dcterms:W3CDTF">2019-04-09T14:58:02Z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bcp_Programme">
    <vt:lpwstr>181;#SR21 Programme|8b5ff5ee-bd24-4335-adc3-d1b26c31387a</vt:lpwstr>
  </property>
  <property fmtid="{D5CDD505-2E9C-101B-9397-08002B2CF9AE}" pid="3" name="ContentTypeId">
    <vt:lpwstr>0x010100E9426C366CAC3342B93BA5A0684C354E</vt:lpwstr>
  </property>
  <property fmtid="{D5CDD505-2E9C-101B-9397-08002B2CF9AE}" pid="4" name="tibcp_RegulatoryPeriod">
    <vt:lpwstr>180;#SR21|7fe8a568-d414-4d75-95d2-2f91f79a8630</vt:lpwstr>
  </property>
  <property fmtid="{D5CDD505-2E9C-101B-9397-08002B2CF9AE}" pid="5" name="TaxKeyword">
    <vt:lpwstr/>
  </property>
</Properties>
</file>