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4"/>
  </p:sldMasterIdLst>
  <p:notesMasterIdLst>
    <p:notesMasterId r:id="rId21"/>
  </p:notesMasterIdLst>
  <p:handoutMasterIdLst>
    <p:handoutMasterId r:id="rId22"/>
  </p:handoutMasterIdLst>
  <p:sldIdLst>
    <p:sldId id="299" r:id="rId5"/>
    <p:sldId id="303" r:id="rId6"/>
    <p:sldId id="295" r:id="rId7"/>
    <p:sldId id="321" r:id="rId8"/>
    <p:sldId id="324" r:id="rId9"/>
    <p:sldId id="322" r:id="rId10"/>
    <p:sldId id="323" r:id="rId11"/>
    <p:sldId id="302" r:id="rId12"/>
    <p:sldId id="325" r:id="rId13"/>
    <p:sldId id="326" r:id="rId14"/>
    <p:sldId id="327" r:id="rId15"/>
    <p:sldId id="328" r:id="rId16"/>
    <p:sldId id="329" r:id="rId17"/>
    <p:sldId id="330" r:id="rId18"/>
    <p:sldId id="331" r:id="rId19"/>
    <p:sldId id="278" r:id="rId20"/>
  </p:sldIdLst>
  <p:sldSz cx="9144000" cy="5143500" type="screen16x9"/>
  <p:notesSz cx="6794500" cy="9931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3D49"/>
    <a:srgbClr val="2DBDB6"/>
    <a:srgbClr val="884C91"/>
    <a:srgbClr val="BFC2C8"/>
    <a:srgbClr val="884B91"/>
    <a:srgbClr val="88C540"/>
    <a:srgbClr val="233845"/>
    <a:srgbClr val="1A3441"/>
    <a:srgbClr val="394147"/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78792" autoAdjust="0"/>
  </p:normalViewPr>
  <p:slideViewPr>
    <p:cSldViewPr snapToGrid="0">
      <p:cViewPr varScale="1">
        <p:scale>
          <a:sx n="77" d="100"/>
          <a:sy n="77" d="100"/>
        </p:scale>
        <p:origin x="518" y="53"/>
      </p:cViewPr>
      <p:guideLst>
        <p:guide orient="horz" pos="2160"/>
        <p:guide pos="2880"/>
        <p:guide orient="horz" pos="16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8" d="100"/>
        <a:sy n="78" d="100"/>
      </p:scale>
      <p:origin x="0" y="0"/>
    </p:cViewPr>
  </p:sorterViewPr>
  <p:notesViewPr>
    <p:cSldViewPr snapToGrid="0">
      <p:cViewPr varScale="1">
        <p:scale>
          <a:sx n="78" d="100"/>
          <a:sy n="78" d="100"/>
        </p:scale>
        <p:origin x="-4044" y="-96"/>
      </p:cViewPr>
      <p:guideLst>
        <p:guide orient="horz" pos="3128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8100" y="0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53E01E-0EA8-45EE-A761-8E47ACA1690E}" type="datetimeFigureOut">
              <a:rPr lang="en-GB" smtClean="0"/>
              <a:t>27/09/2018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8100" y="9432925"/>
            <a:ext cx="2944813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8767C4-81BA-4DD3-9742-4C15775B76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55012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8645" y="0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BAC83B3-E892-4EA8-BAD1-9B43DB368996}" type="datetimeFigureOut">
              <a:rPr lang="en-GB" smtClean="0"/>
              <a:pPr/>
              <a:t>27/09/2018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7313" y="744538"/>
            <a:ext cx="6619875" cy="37242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7415"/>
            <a:ext cx="5435600" cy="446913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8645" y="9433106"/>
            <a:ext cx="2944283" cy="49657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61F5745-C178-4DBE-A3C6-9E9F1BF7849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38136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6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9"/>
            <a:ext cx="9144000" cy="51408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6" y="464750"/>
            <a:ext cx="1556014" cy="473325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25185" y="1800000"/>
            <a:ext cx="3600000" cy="18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800" spc="0" baseline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Presentation title </a:t>
            </a:r>
            <a:br>
              <a:rPr lang="en-US" dirty="0"/>
            </a:br>
            <a:r>
              <a:rPr lang="en-US" dirty="0"/>
              <a:t>here over a maximum </a:t>
            </a:r>
            <a:br>
              <a:rPr lang="en-US" dirty="0"/>
            </a:br>
            <a:r>
              <a:rPr lang="en-US" dirty="0"/>
              <a:t>of three lines</a:t>
            </a:r>
            <a:endParaRPr lang="en-GB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5185" y="3600000"/>
            <a:ext cx="3600000" cy="540000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1800" spc="0" baseline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Sub-title</a:t>
            </a:r>
            <a:endParaRPr lang="en-GB" dirty="0"/>
          </a:p>
        </p:txBody>
      </p:sp>
      <p:sp>
        <p:nvSpPr>
          <p:cNvPr id="9" name="Subtitle 2"/>
          <p:cNvSpPr txBox="1">
            <a:spLocks/>
          </p:cNvSpPr>
          <p:nvPr userDrawn="1"/>
        </p:nvSpPr>
        <p:spPr>
          <a:xfrm>
            <a:off x="425186" y="4543425"/>
            <a:ext cx="6400800" cy="18532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 spc="0" baseline="0">
                <a:solidFill>
                  <a:srgbClr val="2338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884B9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woodplc.com</a:t>
            </a:r>
            <a:endParaRPr lang="en-GB" sz="1200" b="1" dirty="0">
              <a:solidFill>
                <a:srgbClr val="884B91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329437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5" y="221951"/>
            <a:ext cx="8208912" cy="45769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2800" spc="0" baseline="0">
                <a:solidFill>
                  <a:srgbClr val="1A344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2pPr>
            <a:lvl3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3pPr>
            <a:lvl4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4pPr>
            <a:lvl5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Slide title (Segoe UI 28pt)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7675" y="753343"/>
            <a:ext cx="8254365" cy="0"/>
          </a:xfrm>
          <a:prstGeom prst="line">
            <a:avLst/>
          </a:prstGeom>
          <a:ln w="6350">
            <a:solidFill>
              <a:srgbClr val="233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002" y="4799922"/>
            <a:ext cx="504038" cy="100556"/>
          </a:xfrm>
          <a:prstGeom prst="rect">
            <a:avLst/>
          </a:prstGeom>
        </p:spPr>
      </p:pic>
      <p:sp>
        <p:nvSpPr>
          <p:cNvPr id="1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51549" y="4751915"/>
            <a:ext cx="510477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-10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962026" y="4751915"/>
            <a:ext cx="1343024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7545" y="851650"/>
            <a:ext cx="2646000" cy="3694496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254173" y="851650"/>
            <a:ext cx="2646000" cy="3694496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6040800" y="851650"/>
            <a:ext cx="2646000" cy="3694496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94221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image layou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467545" y="3295650"/>
            <a:ext cx="8219255" cy="1247775"/>
          </a:xfrm>
        </p:spPr>
        <p:txBody>
          <a:bodyPr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355600" indent="0">
              <a:buNone/>
              <a:defRPr sz="1800"/>
            </a:lvl2pPr>
            <a:lvl3pPr marL="722313" indent="0">
              <a:buNone/>
              <a:defRPr sz="1800"/>
            </a:lvl3pPr>
            <a:lvl4pPr marL="1077913" indent="0">
              <a:buNone/>
              <a:defRPr sz="1800"/>
            </a:lvl4pPr>
            <a:lvl5pPr marL="1433512" indent="0">
              <a:buNone/>
              <a:defRPr sz="1800"/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en-US" dirty="0"/>
              <a:t>Click to edit caption (Segoe UI 18pt)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5" y="221951"/>
            <a:ext cx="8208912" cy="45769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2800" spc="0" baseline="0">
                <a:solidFill>
                  <a:srgbClr val="1A344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2pPr>
            <a:lvl3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3pPr>
            <a:lvl4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4pPr>
            <a:lvl5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Slide title (Segoe UI 28pt)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7675" y="753343"/>
            <a:ext cx="8254365" cy="0"/>
          </a:xfrm>
          <a:prstGeom prst="line">
            <a:avLst/>
          </a:prstGeom>
          <a:ln w="6350">
            <a:solidFill>
              <a:srgbClr val="233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002" y="4799922"/>
            <a:ext cx="504038" cy="100556"/>
          </a:xfrm>
          <a:prstGeom prst="rect">
            <a:avLst/>
          </a:prstGeom>
        </p:spPr>
      </p:pic>
      <p:sp>
        <p:nvSpPr>
          <p:cNvPr id="1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51549" y="4751915"/>
            <a:ext cx="510477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-10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962026" y="4751915"/>
            <a:ext cx="1343024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7545" y="851650"/>
            <a:ext cx="2646000" cy="233219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3254173" y="851650"/>
            <a:ext cx="2646000" cy="233219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6"/>
          </p:nvPr>
        </p:nvSpPr>
        <p:spPr>
          <a:xfrm>
            <a:off x="6040800" y="851650"/>
            <a:ext cx="2646000" cy="2332197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5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01134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 image layou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quarter" idx="17" hasCustomPrompt="1"/>
          </p:nvPr>
        </p:nvSpPr>
        <p:spPr>
          <a:xfrm>
            <a:off x="6040438" y="850900"/>
            <a:ext cx="2635250" cy="3695700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355600" indent="0">
              <a:buNone/>
              <a:defRPr/>
            </a:lvl2pPr>
            <a:lvl3pPr marL="722313" indent="0">
              <a:buNone/>
              <a:defRPr/>
            </a:lvl3pPr>
            <a:lvl4pPr marL="1077913" indent="0">
              <a:buNone/>
              <a:defRPr/>
            </a:lvl4pPr>
            <a:lvl5pPr marL="1433512" indent="0">
              <a:buNone/>
              <a:defRPr/>
            </a:lvl5pPr>
          </a:lstStyle>
          <a:p>
            <a:pPr lvl="0"/>
            <a:r>
              <a:rPr lang="en-US" dirty="0"/>
              <a:t>Click to edit caption (Segoe UI 18pt)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5" y="221951"/>
            <a:ext cx="8208912" cy="45769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2800" spc="0" baseline="0">
                <a:solidFill>
                  <a:srgbClr val="1A344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2pPr>
            <a:lvl3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3pPr>
            <a:lvl4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4pPr>
            <a:lvl5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Slide title (Segoe UI 28pt)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7675" y="753343"/>
            <a:ext cx="8254365" cy="0"/>
          </a:xfrm>
          <a:prstGeom prst="line">
            <a:avLst/>
          </a:prstGeom>
          <a:ln w="6350">
            <a:solidFill>
              <a:srgbClr val="233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002" y="4799922"/>
            <a:ext cx="504038" cy="100556"/>
          </a:xfrm>
          <a:prstGeom prst="rect">
            <a:avLst/>
          </a:prstGeom>
        </p:spPr>
      </p:pic>
      <p:sp>
        <p:nvSpPr>
          <p:cNvPr id="1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51549" y="4751915"/>
            <a:ext cx="510477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-10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962026" y="4751915"/>
            <a:ext cx="1343024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4"/>
          </p:nvPr>
        </p:nvSpPr>
        <p:spPr>
          <a:xfrm>
            <a:off x="467545" y="851650"/>
            <a:ext cx="5432628" cy="3694496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35824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ject profi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5" y="221951"/>
            <a:ext cx="8208912" cy="45769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2800" spc="0" baseline="0">
                <a:solidFill>
                  <a:srgbClr val="1A344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2pPr>
            <a:lvl3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3pPr>
            <a:lvl4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4pPr>
            <a:lvl5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Project title (Segoe UI 28pt)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7675" y="753343"/>
            <a:ext cx="8254365" cy="0"/>
          </a:xfrm>
          <a:prstGeom prst="line">
            <a:avLst/>
          </a:prstGeom>
          <a:ln w="6350">
            <a:solidFill>
              <a:srgbClr val="233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002" y="4799922"/>
            <a:ext cx="504038" cy="100556"/>
          </a:xfrm>
          <a:prstGeom prst="rect">
            <a:avLst/>
          </a:prstGeom>
        </p:spPr>
      </p:pic>
      <p:sp>
        <p:nvSpPr>
          <p:cNvPr id="8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70400" y="851651"/>
            <a:ext cx="8216399" cy="33935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800" spc="0" baseline="0">
                <a:solidFill>
                  <a:srgbClr val="884C9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2pPr>
            <a:lvl3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3pPr>
            <a:lvl4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4pPr>
            <a:lvl5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Location (Segoe UI 18pt)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51549" y="4751915"/>
            <a:ext cx="510477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-10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Date Placeholder 1"/>
          <p:cNvSpPr>
            <a:spLocks noGrp="1"/>
          </p:cNvSpPr>
          <p:nvPr>
            <p:ph type="dt" sz="half" idx="2"/>
          </p:nvPr>
        </p:nvSpPr>
        <p:spPr>
          <a:xfrm>
            <a:off x="962026" y="4751915"/>
            <a:ext cx="1343024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467545" y="1914525"/>
            <a:ext cx="8208912" cy="2638425"/>
          </a:xfrm>
        </p:spPr>
        <p:txBody>
          <a:bodyPr anchor="ctr"/>
          <a:lstStyle>
            <a:lvl1pPr marL="0" indent="0" algn="ctr">
              <a:buNone/>
              <a:defRPr/>
            </a:lvl1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6004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3993" y="2335088"/>
            <a:ext cx="1556014" cy="473325"/>
          </a:xfrm>
          <a:prstGeom prst="rect">
            <a:avLst/>
          </a:prstGeom>
        </p:spPr>
      </p:pic>
      <p:sp>
        <p:nvSpPr>
          <p:cNvPr id="4" name="Subtitle 2"/>
          <p:cNvSpPr txBox="1">
            <a:spLocks/>
          </p:cNvSpPr>
          <p:nvPr userDrawn="1"/>
        </p:nvSpPr>
        <p:spPr>
          <a:xfrm>
            <a:off x="1371600" y="4543425"/>
            <a:ext cx="6400800" cy="535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 spc="0" baseline="0">
                <a:solidFill>
                  <a:srgbClr val="2338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1200" b="1" dirty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woodplc.com</a:t>
            </a:r>
            <a:endParaRPr lang="en-GB" sz="1200" b="1" dirty="0">
              <a:solidFill>
                <a:srgbClr val="233845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4683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9"/>
            <a:ext cx="9144000" cy="514082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6" y="464750"/>
            <a:ext cx="1556014" cy="47332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 userDrawn="1"/>
        </p:nvSpPr>
        <p:spPr>
          <a:xfrm>
            <a:off x="425186" y="4543425"/>
            <a:ext cx="6400800" cy="18532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 spc="0" baseline="0">
                <a:solidFill>
                  <a:srgbClr val="2338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2DBDB6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woodplc.com</a:t>
            </a:r>
            <a:endParaRPr lang="en-GB" sz="1200" b="1" dirty="0">
              <a:solidFill>
                <a:srgbClr val="2DBDB6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ctrTitle" hasCustomPrompt="1"/>
          </p:nvPr>
        </p:nvSpPr>
        <p:spPr>
          <a:xfrm>
            <a:off x="425186" y="1800000"/>
            <a:ext cx="3600000" cy="18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800" spc="0" baseline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Presentation title </a:t>
            </a:r>
            <a:br>
              <a:rPr lang="en-US" dirty="0"/>
            </a:br>
            <a:r>
              <a:rPr lang="en-US" dirty="0"/>
              <a:t>here over a maximum </a:t>
            </a:r>
            <a:br>
              <a:rPr lang="en-US" dirty="0"/>
            </a:br>
            <a:r>
              <a:rPr lang="en-US" dirty="0"/>
              <a:t>of three lines</a:t>
            </a:r>
            <a:endParaRPr lang="en-GB" dirty="0"/>
          </a:p>
        </p:txBody>
      </p:sp>
      <p:sp>
        <p:nvSpPr>
          <p:cNvPr id="10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5186" y="3600000"/>
            <a:ext cx="3600000" cy="540000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1800" spc="0" baseline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960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39"/>
            <a:ext cx="9144000" cy="51408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6" y="464750"/>
            <a:ext cx="1556014" cy="473325"/>
          </a:xfrm>
          <a:prstGeom prst="rect">
            <a:avLst/>
          </a:prstGeom>
        </p:spPr>
      </p:pic>
      <p:sp>
        <p:nvSpPr>
          <p:cNvPr id="12" name="Subtitle 2"/>
          <p:cNvSpPr txBox="1">
            <a:spLocks/>
          </p:cNvSpPr>
          <p:nvPr userDrawn="1"/>
        </p:nvSpPr>
        <p:spPr>
          <a:xfrm>
            <a:off x="425186" y="4543425"/>
            <a:ext cx="6400800" cy="18532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 spc="0" baseline="0">
                <a:solidFill>
                  <a:srgbClr val="2338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88C540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woodplc.com</a:t>
            </a:r>
            <a:endParaRPr lang="en-GB" sz="1200" b="1" dirty="0">
              <a:solidFill>
                <a:srgbClr val="88C540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25186" y="1800000"/>
            <a:ext cx="3600000" cy="18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800" spc="0" baseline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Presentation title </a:t>
            </a:r>
            <a:br>
              <a:rPr lang="en-US" dirty="0"/>
            </a:br>
            <a:r>
              <a:rPr lang="en-US" dirty="0"/>
              <a:t>here over a maximum </a:t>
            </a:r>
            <a:br>
              <a:rPr lang="en-US" dirty="0"/>
            </a:br>
            <a:r>
              <a:rPr lang="en-US" dirty="0"/>
              <a:t>of three lines</a:t>
            </a:r>
            <a:endParaRPr lang="en-GB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5186" y="3600000"/>
            <a:ext cx="3600000" cy="540000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1800" spc="0" baseline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669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 - Gre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339"/>
            <a:ext cx="9143998" cy="514082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5186" y="464750"/>
            <a:ext cx="1556014" cy="473325"/>
          </a:xfrm>
          <a:prstGeom prst="rect">
            <a:avLst/>
          </a:prstGeom>
        </p:spPr>
      </p:pic>
      <p:sp>
        <p:nvSpPr>
          <p:cNvPr id="7" name="Subtitle 2"/>
          <p:cNvSpPr txBox="1">
            <a:spLocks/>
          </p:cNvSpPr>
          <p:nvPr userDrawn="1"/>
        </p:nvSpPr>
        <p:spPr>
          <a:xfrm>
            <a:off x="425186" y="4543425"/>
            <a:ext cx="6400800" cy="185329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1400" kern="1200" spc="0" baseline="0">
                <a:solidFill>
                  <a:srgbClr val="23384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2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 spc="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b="1" dirty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woodplc.com</a:t>
            </a:r>
            <a:endParaRPr lang="en-GB" sz="1200" b="1" dirty="0">
              <a:solidFill>
                <a:srgbClr val="233845"/>
              </a:solidFill>
              <a:latin typeface="Segoe UI" panose="020B0502040204020203" pitchFamily="34" charset="0"/>
              <a:ea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002" y="4799922"/>
            <a:ext cx="504038" cy="100556"/>
          </a:xfrm>
          <a:prstGeom prst="rect">
            <a:avLst/>
          </a:prstGeom>
        </p:spPr>
      </p:pic>
      <p:sp>
        <p:nvSpPr>
          <p:cNvPr id="13" name="Title 1"/>
          <p:cNvSpPr>
            <a:spLocks noGrp="1"/>
          </p:cNvSpPr>
          <p:nvPr>
            <p:ph type="ctrTitle" hasCustomPrompt="1"/>
          </p:nvPr>
        </p:nvSpPr>
        <p:spPr>
          <a:xfrm>
            <a:off x="425186" y="1800000"/>
            <a:ext cx="3600000" cy="18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800" spc="0" baseline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Presentation title </a:t>
            </a:r>
            <a:br>
              <a:rPr lang="en-US" dirty="0"/>
            </a:br>
            <a:r>
              <a:rPr lang="en-US" dirty="0"/>
              <a:t>here over a maximum </a:t>
            </a:r>
            <a:br>
              <a:rPr lang="en-US" dirty="0"/>
            </a:br>
            <a:r>
              <a:rPr lang="en-US" dirty="0"/>
              <a:t>of three lines</a:t>
            </a:r>
            <a:endParaRPr lang="en-GB" dirty="0"/>
          </a:p>
        </p:txBody>
      </p:sp>
      <p:sp>
        <p:nvSpPr>
          <p:cNvPr id="14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5186" y="3600000"/>
            <a:ext cx="3600000" cy="540000"/>
          </a:xfrm>
        </p:spPr>
        <p:txBody>
          <a:bodyPr lIns="0" tIns="0" bIns="0">
            <a:normAutofit/>
          </a:bodyPr>
          <a:lstStyle>
            <a:lvl1pPr marL="0" indent="0" algn="l">
              <a:buNone/>
              <a:defRPr sz="1800" spc="0" baseline="0">
                <a:solidFill>
                  <a:srgbClr val="233845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Sub-title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8747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G:\Creative Services\Graphics\Register\04475 - Amec Foster Wheeler acquisition\Branding\#DAY 100 BRAND EXPERIMENTATION#\#TEMPLATES#\Powerpoint\PURPLE CHAPTER HEAD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354" y="0"/>
            <a:ext cx="9148763" cy="5143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25186" y="2700000"/>
            <a:ext cx="7200000" cy="9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800" spc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Section title</a:t>
            </a:r>
            <a:endParaRPr lang="en-GB" dirty="0"/>
          </a:p>
        </p:txBody>
      </p:sp>
      <p:sp>
        <p:nvSpPr>
          <p:cNvPr id="7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5186" y="3600000"/>
            <a:ext cx="7200000" cy="5400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 spc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subtitle</a:t>
            </a:r>
            <a:endParaRPr lang="en-GB" dirty="0"/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1549" y="4751915"/>
            <a:ext cx="510477" cy="19049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9455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Te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817" y="1339"/>
            <a:ext cx="9144000" cy="5140822"/>
          </a:xfrm>
          <a:prstGeom prst="rect">
            <a:avLst/>
          </a:prstGeom>
        </p:spPr>
      </p:pic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25186" y="2700000"/>
            <a:ext cx="7200000" cy="9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800" spc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Section title</a:t>
            </a:r>
            <a:br>
              <a:rPr lang="en-US" dirty="0"/>
            </a:b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5186" y="3600000"/>
            <a:ext cx="7200000" cy="5400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 spc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subtitle</a:t>
            </a:r>
            <a:endParaRPr lang="en-GB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1549" y="4751915"/>
            <a:ext cx="510477" cy="19049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4404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divider - 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354" y="1339"/>
            <a:ext cx="9144000" cy="5140822"/>
          </a:xfrm>
          <a:prstGeom prst="rect">
            <a:avLst/>
          </a:prstGeom>
        </p:spPr>
      </p:pic>
      <p:sp>
        <p:nvSpPr>
          <p:cNvPr id="7" name="Slide Number Placeholder 3"/>
          <p:cNvSpPr>
            <a:spLocks noGrp="1"/>
          </p:cNvSpPr>
          <p:nvPr>
            <p:ph type="sldNum" sz="quarter" idx="11"/>
          </p:nvPr>
        </p:nvSpPr>
        <p:spPr>
          <a:xfrm>
            <a:off x="451549" y="4751915"/>
            <a:ext cx="510477" cy="190499"/>
          </a:xfrm>
        </p:spPr>
        <p:txBody>
          <a:bodyPr/>
          <a:lstStyle>
            <a:lvl1pPr>
              <a:defRPr>
                <a:solidFill>
                  <a:schemeClr val="bg1"/>
                </a:solidFill>
                <a:latin typeface="+mj-lt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8" name="Title 1"/>
          <p:cNvSpPr>
            <a:spLocks noGrp="1"/>
          </p:cNvSpPr>
          <p:nvPr>
            <p:ph type="ctrTitle" hasCustomPrompt="1"/>
          </p:nvPr>
        </p:nvSpPr>
        <p:spPr>
          <a:xfrm>
            <a:off x="425186" y="2700000"/>
            <a:ext cx="7200000" cy="9000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algn="l">
              <a:defRPr sz="2800" spc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dirty="0"/>
              <a:t>Section title</a:t>
            </a:r>
            <a:endParaRPr lang="en-GB" dirty="0"/>
          </a:p>
        </p:txBody>
      </p:sp>
      <p:sp>
        <p:nvSpPr>
          <p:cNvPr id="9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25186" y="3600000"/>
            <a:ext cx="7200000" cy="540000"/>
          </a:xfrm>
        </p:spPr>
        <p:txBody>
          <a:bodyPr lIns="0" tIns="0" rIns="0" bIns="0">
            <a:normAutofit/>
          </a:bodyPr>
          <a:lstStyle>
            <a:lvl1pPr marL="0" indent="0" algn="l">
              <a:buNone/>
              <a:defRPr sz="1800" spc="0" baseline="0">
                <a:solidFill>
                  <a:schemeClr val="bg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Section subtitle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694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844735"/>
            <a:ext cx="8229600" cy="3701413"/>
          </a:xfrm>
        </p:spPr>
        <p:txBody>
          <a:bodyPr lIns="0" rIns="0"/>
          <a:lstStyle>
            <a:lvl1pPr>
              <a:defRPr sz="2400"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22313" indent="-366713">
              <a:defRPr sz="2400"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077913" indent="-355600">
              <a:defRPr sz="2200"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433513" indent="-355600">
              <a:defRPr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790700" indent="-357188">
              <a:defRPr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 (Segoe UI 24pt)</a:t>
            </a:r>
          </a:p>
          <a:p>
            <a:pPr lvl="1"/>
            <a:r>
              <a:rPr lang="en-US" dirty="0"/>
              <a:t>Second level (Segoe UI 24pt)</a:t>
            </a:r>
          </a:p>
          <a:p>
            <a:pPr lvl="2"/>
            <a:r>
              <a:rPr lang="en-US" dirty="0"/>
              <a:t>Third level (Segoe UI 22pt)</a:t>
            </a:r>
          </a:p>
          <a:p>
            <a:pPr lvl="3"/>
            <a:r>
              <a:rPr lang="en-US" dirty="0"/>
              <a:t>Fourth level (Segoe UI 20pt)</a:t>
            </a:r>
          </a:p>
          <a:p>
            <a:pPr lvl="4"/>
            <a:r>
              <a:rPr lang="en-US" dirty="0"/>
              <a:t>Fifth level (Segoe UI 20pt)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5" y="221951"/>
            <a:ext cx="8208912" cy="45769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2800" b="0" spc="0" baseline="0">
                <a:solidFill>
                  <a:srgbClr val="1A344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2pPr>
            <a:lvl3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3pPr>
            <a:lvl4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4pPr>
            <a:lvl5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Slide title (Segoe UI 28pt)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7675" y="753343"/>
            <a:ext cx="8254365" cy="0"/>
          </a:xfrm>
          <a:prstGeom prst="line">
            <a:avLst/>
          </a:prstGeom>
          <a:ln w="6350">
            <a:solidFill>
              <a:srgbClr val="233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002" y="4799922"/>
            <a:ext cx="504038" cy="100556"/>
          </a:xfrm>
          <a:prstGeom prst="rect">
            <a:avLst/>
          </a:prstGeom>
        </p:spPr>
      </p:pic>
      <p:sp>
        <p:nvSpPr>
          <p:cNvPr id="12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51549" y="4751915"/>
            <a:ext cx="510477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-10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3" name="Date Placeholder 1"/>
          <p:cNvSpPr>
            <a:spLocks noGrp="1"/>
          </p:cNvSpPr>
          <p:nvPr>
            <p:ph type="dt" sz="half" idx="2"/>
          </p:nvPr>
        </p:nvSpPr>
        <p:spPr>
          <a:xfrm>
            <a:off x="962026" y="4751915"/>
            <a:ext cx="1343024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06939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ndard layout -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/>
          <p:cNvSpPr>
            <a:spLocks noGrp="1"/>
          </p:cNvSpPr>
          <p:nvPr>
            <p:ph idx="1" hasCustomPrompt="1"/>
          </p:nvPr>
        </p:nvSpPr>
        <p:spPr>
          <a:xfrm>
            <a:off x="457200" y="1191004"/>
            <a:ext cx="8229599" cy="3355144"/>
          </a:xfrm>
        </p:spPr>
        <p:txBody>
          <a:bodyPr lIns="0" rIns="0"/>
          <a:lstStyle>
            <a:lvl1pPr>
              <a:defRPr sz="2400"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 marL="722313" indent="-366713">
              <a:defRPr sz="2400"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2pPr>
            <a:lvl3pPr marL="1077913" indent="-355600">
              <a:defRPr sz="2200"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3pPr>
            <a:lvl4pPr marL="1433513" indent="-355600">
              <a:defRPr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4pPr>
            <a:lvl5pPr marL="1790700" indent="-357188">
              <a:defRPr spc="0" baseline="0">
                <a:solidFill>
                  <a:srgbClr val="1A344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5pPr>
          </a:lstStyle>
          <a:p>
            <a:pPr lvl="0"/>
            <a:r>
              <a:rPr lang="en-US" dirty="0"/>
              <a:t>Click to edit Master text styles (Segoe UI 24pt)</a:t>
            </a:r>
          </a:p>
          <a:p>
            <a:pPr lvl="1"/>
            <a:r>
              <a:rPr lang="en-US" dirty="0"/>
              <a:t>Second level (Segoe UI 24pt)</a:t>
            </a:r>
          </a:p>
          <a:p>
            <a:pPr lvl="2"/>
            <a:r>
              <a:rPr lang="en-US" dirty="0"/>
              <a:t>Third level (Segoe UI 22pt)</a:t>
            </a:r>
          </a:p>
          <a:p>
            <a:pPr lvl="3"/>
            <a:r>
              <a:rPr lang="en-US" dirty="0"/>
              <a:t>Fourth level (Segoe UI 20pt)</a:t>
            </a:r>
          </a:p>
          <a:p>
            <a:pPr lvl="4"/>
            <a:r>
              <a:rPr lang="en-US" dirty="0"/>
              <a:t>Fifth level (Segoe UI 20pt)</a:t>
            </a:r>
            <a:endParaRPr lang="en-GB" dirty="0"/>
          </a:p>
        </p:txBody>
      </p:sp>
      <p:sp>
        <p:nvSpPr>
          <p:cNvPr id="6" name="Text Placeholder 11"/>
          <p:cNvSpPr>
            <a:spLocks noGrp="1"/>
          </p:cNvSpPr>
          <p:nvPr>
            <p:ph type="body" sz="quarter" idx="13" hasCustomPrompt="1"/>
          </p:nvPr>
        </p:nvSpPr>
        <p:spPr>
          <a:xfrm>
            <a:off x="467545" y="221951"/>
            <a:ext cx="8208912" cy="45769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>
            <a:lvl1pPr marL="0" indent="0">
              <a:buNone/>
              <a:defRPr sz="2800" spc="0" baseline="0">
                <a:solidFill>
                  <a:srgbClr val="1A344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2pPr>
            <a:lvl3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3pPr>
            <a:lvl4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4pPr>
            <a:lvl5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Slide title (Segoe UI 28pt)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47675" y="753343"/>
            <a:ext cx="8254365" cy="0"/>
          </a:xfrm>
          <a:prstGeom prst="line">
            <a:avLst/>
          </a:prstGeom>
          <a:ln w="6350">
            <a:solidFill>
              <a:srgbClr val="23384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98002" y="4799922"/>
            <a:ext cx="504038" cy="100556"/>
          </a:xfrm>
          <a:prstGeom prst="rect">
            <a:avLst/>
          </a:prstGeom>
        </p:spPr>
      </p:pic>
      <p:sp>
        <p:nvSpPr>
          <p:cNvPr id="8" name="Text Placeholder 11"/>
          <p:cNvSpPr>
            <a:spLocks noGrp="1"/>
          </p:cNvSpPr>
          <p:nvPr>
            <p:ph type="body" sz="quarter" idx="14" hasCustomPrompt="1"/>
          </p:nvPr>
        </p:nvSpPr>
        <p:spPr>
          <a:xfrm>
            <a:off x="470400" y="851651"/>
            <a:ext cx="8216399" cy="339353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>
            <a:lvl1pPr marL="0" indent="0">
              <a:buNone/>
              <a:defRPr sz="1800" spc="0" baseline="0">
                <a:solidFill>
                  <a:srgbClr val="884C91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  <a:lvl2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2pPr>
            <a:lvl3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3pPr>
            <a:lvl4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4pPr>
            <a:lvl5pPr>
              <a:defRPr sz="3600" spc="40" baseline="0">
                <a:solidFill>
                  <a:srgbClr val="384D9B"/>
                </a:solidFill>
                <a:latin typeface="Arial" panose="020B0604020202020204" pitchFamily="34" charset="0"/>
              </a:defRPr>
            </a:lvl5pPr>
          </a:lstStyle>
          <a:p>
            <a:pPr lvl="0"/>
            <a:r>
              <a:rPr lang="en-GB" dirty="0"/>
              <a:t>Slide subtitle (Segoe UI 18pt)</a:t>
            </a:r>
          </a:p>
        </p:txBody>
      </p:sp>
      <p:sp>
        <p:nvSpPr>
          <p:cNvPr id="1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51549" y="4751915"/>
            <a:ext cx="510477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-10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15" name="Date Placeholder 1"/>
          <p:cNvSpPr>
            <a:spLocks noGrp="1"/>
          </p:cNvSpPr>
          <p:nvPr>
            <p:ph type="dt" sz="half" idx="2"/>
          </p:nvPr>
        </p:nvSpPr>
        <p:spPr>
          <a:xfrm>
            <a:off x="962026" y="4751915"/>
            <a:ext cx="1343024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11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841675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05577"/>
            <a:ext cx="8229600" cy="35103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451549" y="4751915"/>
            <a:ext cx="510477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-10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fld id="{3B3120AC-0FB0-4B1F-9EA2-DF78B8AED3C7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>
          <a:xfrm>
            <a:off x="962026" y="4751915"/>
            <a:ext cx="1343024" cy="1904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84577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49" r:id="rId2"/>
    <p:sldLayoutId id="2147483662" r:id="rId3"/>
    <p:sldLayoutId id="2147483669" r:id="rId4"/>
    <p:sldLayoutId id="2147483659" r:id="rId5"/>
    <p:sldLayoutId id="2147483665" r:id="rId6"/>
    <p:sldLayoutId id="2147483657" r:id="rId7"/>
    <p:sldLayoutId id="2147483651" r:id="rId8"/>
    <p:sldLayoutId id="2147483671" r:id="rId9"/>
    <p:sldLayoutId id="2147483677" r:id="rId10"/>
    <p:sldLayoutId id="2147483676" r:id="rId11"/>
    <p:sldLayoutId id="2147483678" r:id="rId12"/>
    <p:sldLayoutId id="2147483679" r:id="rId13"/>
    <p:sldLayoutId id="2147483666" r:id="rId14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2800" kern="1200" spc="0" baseline="0">
          <a:solidFill>
            <a:srgbClr val="1A344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 spc="0" baseline="0">
          <a:solidFill>
            <a:srgbClr val="1A3441"/>
          </a:solidFill>
          <a:latin typeface="Segoe UI Light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1pPr>
      <a:lvl2pPr marL="722313" indent="-366713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400" kern="1200" spc="0" baseline="0">
          <a:solidFill>
            <a:srgbClr val="1A3441"/>
          </a:solidFill>
          <a:latin typeface="Segoe UI Light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2pPr>
      <a:lvl3pPr marL="1077913" indent="-355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 spc="0" baseline="0">
          <a:solidFill>
            <a:srgbClr val="1A3441"/>
          </a:solidFill>
          <a:latin typeface="Segoe UI Light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3pPr>
      <a:lvl4pPr marL="1433513" indent="-355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 spc="0" baseline="0">
          <a:solidFill>
            <a:srgbClr val="1A3441"/>
          </a:solidFill>
          <a:latin typeface="Segoe UI Light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4pPr>
      <a:lvl5pPr marL="1790700" indent="-357188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 spc="0" baseline="0">
          <a:solidFill>
            <a:srgbClr val="1A3441"/>
          </a:solidFill>
          <a:latin typeface="Segoe UI Light" panose="020B0502040204020203" pitchFamily="34" charset="0"/>
          <a:ea typeface="Segoe UI" panose="020B0502040204020203" pitchFamily="34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Seafield WwTW Strategic Odour Review</a:t>
            </a:r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28</a:t>
            </a:r>
            <a:r>
              <a:rPr lang="en-GB" baseline="30000" dirty="0"/>
              <a:t>th</a:t>
            </a:r>
            <a:r>
              <a:rPr lang="en-GB" dirty="0"/>
              <a:t> September 2018</a:t>
            </a:r>
          </a:p>
        </p:txBody>
      </p:sp>
    </p:spTree>
    <p:extLst>
      <p:ext uri="{BB962C8B-B14F-4D97-AF65-F5344CB8AC3E}">
        <p14:creationId xmlns:p14="http://schemas.microsoft.com/office/powerpoint/2010/main" val="20931598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4 medium-term measures;</a:t>
            </a:r>
          </a:p>
          <a:p>
            <a:pPr lvl="1"/>
            <a:r>
              <a:rPr lang="en-GB" dirty="0"/>
              <a:t>All dependent upon the outcomes of engineering feasibility studies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Progress Status September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197794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2 long-term measures;</a:t>
            </a:r>
          </a:p>
          <a:p>
            <a:pPr lvl="1"/>
            <a:r>
              <a:rPr lang="en-GB" dirty="0"/>
              <a:t>Both in the early stages of pre-feasibility</a:t>
            </a:r>
          </a:p>
          <a:p>
            <a:pPr lvl="1"/>
            <a:r>
              <a:rPr lang="en-GB" dirty="0"/>
              <a:t>Dependent upon the outcomes of engineering feasibility studies and further consideration of Edinburgh-wide and national population growth and development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Progress Status September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3701978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7 operational improvement measures;</a:t>
            </a:r>
          </a:p>
          <a:p>
            <a:pPr lvl="1"/>
            <a:r>
              <a:rPr lang="en-GB" dirty="0"/>
              <a:t>1 completed (Tanker drivers’ training)</a:t>
            </a:r>
          </a:p>
          <a:p>
            <a:pPr lvl="1"/>
            <a:r>
              <a:rPr lang="en-GB" dirty="0"/>
              <a:t>5 under way</a:t>
            </a:r>
          </a:p>
          <a:p>
            <a:pPr lvl="1"/>
            <a:r>
              <a:rPr lang="en-GB" dirty="0"/>
              <a:t>1 under review (odour surveys)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Progress Status September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7317725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3 communications improvement measures;</a:t>
            </a:r>
          </a:p>
          <a:p>
            <a:pPr lvl="1"/>
            <a:r>
              <a:rPr lang="en-GB" dirty="0"/>
              <a:t>All 3 under way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Progress Status September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064173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5 completed</a:t>
            </a:r>
          </a:p>
          <a:p>
            <a:pPr lvl="0"/>
            <a:r>
              <a:rPr lang="en-GB" dirty="0"/>
              <a:t>17 in progress</a:t>
            </a:r>
          </a:p>
          <a:p>
            <a:pPr lvl="0"/>
            <a:r>
              <a:rPr lang="en-GB" dirty="0"/>
              <a:t>6 to be commenced (4 dependent upon outcome of feasibility studies)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Progress Status September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62477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Dosing trials with KMnO4</a:t>
            </a:r>
          </a:p>
          <a:p>
            <a:pPr lvl="1"/>
            <a:r>
              <a:rPr lang="en-GB" dirty="0"/>
              <a:t>To be carried out at SWH facility at Bo’ness</a:t>
            </a:r>
          </a:p>
          <a:p>
            <a:pPr lvl="1"/>
            <a:r>
              <a:rPr lang="en-GB" dirty="0"/>
              <a:t>Commencing 1/10/2018 for 4/5 weeks</a:t>
            </a:r>
          </a:p>
          <a:p>
            <a:r>
              <a:rPr lang="en-GB" dirty="0"/>
              <a:t>Further investigation of the sewer network around Seafield feeding-into the Siphon House</a:t>
            </a:r>
          </a:p>
          <a:p>
            <a:r>
              <a:rPr lang="en-GB" dirty="0"/>
              <a:t>“Bow-Tie” risk analysis of proposed process changes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Additional Items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22379572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Content Placeholder 8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8" t="17962" r="3431" b="10942"/>
          <a:stretch/>
        </p:blipFill>
        <p:spPr>
          <a:xfrm flipH="1">
            <a:off x="467491" y="883614"/>
            <a:ext cx="8209018" cy="3661271"/>
          </a:xfrm>
          <a:prstGeom prst="rect">
            <a:avLst/>
          </a:prstGeom>
        </p:spPr>
      </p:pic>
      <p:sp>
        <p:nvSpPr>
          <p:cNvPr id="8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1521672" y="1887411"/>
            <a:ext cx="3666554" cy="55399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/>
            <a:r>
              <a:rPr lang="en-GB" sz="3600" dirty="0">
                <a:solidFill>
                  <a:schemeClr val="bg1"/>
                </a:solidFill>
                <a:latin typeface="+mj-lt"/>
                <a:ea typeface="Segoe UI" panose="020B0502040204020203" pitchFamily="34" charset="0"/>
                <a:cs typeface="Segoe UI" panose="020B0502040204020203" pitchFamily="34" charset="0"/>
              </a:rPr>
              <a:t>Thank you</a:t>
            </a:r>
          </a:p>
        </p:txBody>
      </p:sp>
      <p:sp>
        <p:nvSpPr>
          <p:cNvPr id="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9040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Check on Progress of Recommended Measures Implementation</a:t>
            </a:r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221336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/>
              <a:t>12 short-term measures – Seafield &amp; Network;</a:t>
            </a:r>
          </a:p>
          <a:p>
            <a:pPr lvl="1"/>
            <a:r>
              <a:rPr lang="en-GB" dirty="0"/>
              <a:t>4 engineering feasibility studies</a:t>
            </a:r>
          </a:p>
          <a:p>
            <a:pPr lvl="1"/>
            <a:r>
              <a:rPr lang="en-GB" dirty="0"/>
              <a:t>Contingency dosing plan</a:t>
            </a:r>
          </a:p>
          <a:p>
            <a:pPr lvl="1"/>
            <a:r>
              <a:rPr lang="en-GB" dirty="0"/>
              <a:t>2 ventilation &amp; air balance flow investigations</a:t>
            </a:r>
          </a:p>
          <a:p>
            <a:pPr lvl="1"/>
            <a:r>
              <a:rPr lang="en-GB" dirty="0"/>
              <a:t>Intermediate wastewater treatment</a:t>
            </a:r>
          </a:p>
          <a:p>
            <a:pPr lvl="1"/>
            <a:r>
              <a:rPr lang="en-GB" dirty="0" err="1"/>
              <a:t>Wallyford</a:t>
            </a:r>
            <a:r>
              <a:rPr lang="en-GB" dirty="0"/>
              <a:t>  </a:t>
            </a:r>
            <a:r>
              <a:rPr lang="en-GB" dirty="0" err="1"/>
              <a:t>Nutriox</a:t>
            </a:r>
            <a:r>
              <a:rPr lang="en-GB" dirty="0"/>
              <a:t> dosing</a:t>
            </a:r>
          </a:p>
          <a:p>
            <a:pPr lvl="1"/>
            <a:r>
              <a:rPr lang="en-GB" dirty="0"/>
              <a:t>H2S Monitoring</a:t>
            </a:r>
          </a:p>
          <a:p>
            <a:pPr lvl="1"/>
            <a:r>
              <a:rPr lang="en-GB" dirty="0"/>
              <a:t>Further septicity investigations</a:t>
            </a:r>
          </a:p>
          <a:p>
            <a:pPr lvl="1"/>
            <a:r>
              <a:rPr lang="en-GB" dirty="0"/>
              <a:t>Ropeworks vent chimney  </a:t>
            </a:r>
          </a:p>
          <a:p>
            <a:pPr lvl="0"/>
            <a:endParaRPr lang="en-GB" dirty="0"/>
          </a:p>
          <a:p>
            <a:pPr marL="355600" lvl="1" indent="0">
              <a:buNone/>
            </a:pP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March 2018 Report Recommendations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02758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4 medium-term measures;</a:t>
            </a:r>
          </a:p>
          <a:p>
            <a:pPr lvl="1"/>
            <a:r>
              <a:rPr lang="en-GB" dirty="0"/>
              <a:t>Conversion of storm tanks</a:t>
            </a:r>
          </a:p>
          <a:p>
            <a:pPr lvl="1"/>
            <a:r>
              <a:rPr lang="en-GB" dirty="0"/>
              <a:t>Redevelopment of sludge cake building</a:t>
            </a:r>
          </a:p>
          <a:p>
            <a:pPr lvl="1"/>
            <a:r>
              <a:rPr lang="en-GB" dirty="0"/>
              <a:t>Additional sludge storage capacity</a:t>
            </a:r>
          </a:p>
          <a:p>
            <a:pPr lvl="1"/>
            <a:r>
              <a:rPr lang="en-GB" dirty="0"/>
              <a:t>Replace PSTs</a:t>
            </a:r>
          </a:p>
          <a:p>
            <a:r>
              <a:rPr lang="en-GB" dirty="0"/>
              <a:t>All dependent upon outcomes of engineering feasibility studies </a:t>
            </a:r>
          </a:p>
          <a:p>
            <a:pPr lvl="0"/>
            <a:endParaRPr lang="en-GB" dirty="0"/>
          </a:p>
          <a:p>
            <a:pPr marL="355600" lvl="1" indent="0">
              <a:buNone/>
            </a:pP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March 2018 Report Recommendations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814785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2 long-term measures;</a:t>
            </a:r>
          </a:p>
          <a:p>
            <a:pPr lvl="1"/>
            <a:r>
              <a:rPr lang="en-GB" dirty="0"/>
              <a:t>Vision &amp; strategy for a re-developed, sustainable Seafield site</a:t>
            </a:r>
          </a:p>
          <a:p>
            <a:pPr lvl="1"/>
            <a:r>
              <a:rPr lang="en-GB" dirty="0"/>
              <a:t>Relocate wastewater and sludge treatment to a new location</a:t>
            </a:r>
          </a:p>
          <a:p>
            <a:endParaRPr lang="en-GB" dirty="0"/>
          </a:p>
          <a:p>
            <a:pPr lvl="0"/>
            <a:r>
              <a:rPr lang="en-GB" dirty="0"/>
              <a:t>Both of the above also dependent upon outcomes of feasibility studies and other, wider Edinburgh-wide and national population growth matters</a:t>
            </a:r>
          </a:p>
          <a:p>
            <a:pPr marL="355600" lvl="1" indent="0">
              <a:buNone/>
            </a:pP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March 2018 Report Recommendations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824638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7 operational improvement measures;</a:t>
            </a:r>
          </a:p>
          <a:p>
            <a:pPr lvl="1"/>
            <a:r>
              <a:rPr lang="en-GB" dirty="0"/>
              <a:t>Additional on-site H</a:t>
            </a:r>
            <a:r>
              <a:rPr lang="en-GB" baseline="-25000" dirty="0"/>
              <a:t>2</a:t>
            </a:r>
            <a:r>
              <a:rPr lang="en-GB" dirty="0"/>
              <a:t>S monitoring and limit values</a:t>
            </a:r>
          </a:p>
          <a:p>
            <a:pPr lvl="1"/>
            <a:r>
              <a:rPr lang="en-GB" dirty="0"/>
              <a:t>Annual odour emissions surveys</a:t>
            </a:r>
          </a:p>
          <a:p>
            <a:pPr lvl="1"/>
            <a:r>
              <a:rPr lang="en-GB" dirty="0"/>
              <a:t>Improved weather forecasting system</a:t>
            </a:r>
          </a:p>
          <a:p>
            <a:pPr lvl="1"/>
            <a:r>
              <a:rPr lang="en-GB" dirty="0"/>
              <a:t>HAZOP-type approach for process change odour risks</a:t>
            </a:r>
          </a:p>
          <a:p>
            <a:pPr lvl="1"/>
            <a:r>
              <a:rPr lang="en-GB" dirty="0"/>
              <a:t>Tanker driver odour awareness training</a:t>
            </a:r>
          </a:p>
          <a:p>
            <a:pPr lvl="1"/>
            <a:r>
              <a:rPr lang="en-GB" dirty="0"/>
              <a:t>Internal workshops to enhance OMP </a:t>
            </a:r>
          </a:p>
          <a:p>
            <a:pPr lvl="1"/>
            <a:endParaRPr lang="en-GB" dirty="0"/>
          </a:p>
          <a:p>
            <a:pPr lvl="0"/>
            <a:endParaRPr lang="en-GB" dirty="0"/>
          </a:p>
          <a:p>
            <a:pPr marL="355600" lvl="1" indent="0">
              <a:buNone/>
            </a:pP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March 2018 Report Recommendations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34752299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3 communications improvement measures;</a:t>
            </a:r>
          </a:p>
          <a:p>
            <a:pPr lvl="1"/>
            <a:r>
              <a:rPr lang="en-GB" dirty="0"/>
              <a:t>More interactive and meaningful web site</a:t>
            </a:r>
          </a:p>
          <a:p>
            <a:pPr lvl="1"/>
            <a:r>
              <a:rPr lang="en-GB" dirty="0"/>
              <a:t>Real-time odour dispersion model display</a:t>
            </a:r>
          </a:p>
          <a:p>
            <a:pPr lvl="1"/>
            <a:r>
              <a:rPr lang="en-GB" dirty="0"/>
              <a:t>Enhanced complaints handling &amp; response system </a:t>
            </a:r>
          </a:p>
          <a:p>
            <a:pPr marL="355600" lvl="1" indent="0">
              <a:buNone/>
            </a:pP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March 2018 Report Recommendations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2308011" y="4751915"/>
            <a:ext cx="5514975" cy="190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 dirty="0"/>
              <a:t>Seafield WwTW Check on Measures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17746521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451549" y="4751915"/>
            <a:ext cx="510477" cy="190499"/>
          </a:xfrm>
        </p:spPr>
        <p:txBody>
          <a:bodyPr/>
          <a:lstStyle/>
          <a:p>
            <a:fld id="{3B3120AC-0FB0-4B1F-9EA2-DF78B8AED3C7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ctrTitle"/>
          </p:nvPr>
        </p:nvSpPr>
        <p:spPr>
          <a:xfrm>
            <a:off x="425186" y="2700000"/>
            <a:ext cx="7963440" cy="900000"/>
          </a:xfrm>
        </p:spPr>
        <p:txBody>
          <a:bodyPr/>
          <a:lstStyle/>
          <a:p>
            <a:r>
              <a:rPr lang="en-GB" dirty="0"/>
              <a:t>What is the state of progress on these measures?</a:t>
            </a:r>
          </a:p>
        </p:txBody>
      </p:sp>
    </p:spTree>
    <p:extLst>
      <p:ext uri="{BB962C8B-B14F-4D97-AF65-F5344CB8AC3E}">
        <p14:creationId xmlns:p14="http://schemas.microsoft.com/office/powerpoint/2010/main" val="18833487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12 short-term recommendations;</a:t>
            </a:r>
          </a:p>
          <a:p>
            <a:pPr lvl="1"/>
            <a:r>
              <a:rPr lang="en-US" dirty="0"/>
              <a:t>1 completed (</a:t>
            </a:r>
            <a:r>
              <a:rPr lang="en-US" dirty="0" err="1"/>
              <a:t>Wallyford</a:t>
            </a:r>
            <a:r>
              <a:rPr lang="en-US" dirty="0"/>
              <a:t>);</a:t>
            </a:r>
          </a:p>
          <a:p>
            <a:pPr lvl="1"/>
            <a:r>
              <a:rPr lang="en-US" dirty="0"/>
              <a:t>8 have been commissioned and are under way, with reporting dates in October/November 2018;</a:t>
            </a:r>
          </a:p>
          <a:p>
            <a:pPr lvl="1"/>
            <a:r>
              <a:rPr lang="en-US" dirty="0"/>
              <a:t>1 assessed in detail and rejected (MEPS ferric dosing)</a:t>
            </a:r>
          </a:p>
          <a:p>
            <a:pPr lvl="1"/>
            <a:r>
              <a:rPr lang="en-US" dirty="0"/>
              <a:t>2 to be started (Ropeworks &amp; further septicity surveys)</a:t>
            </a:r>
            <a:endParaRPr lang="en-GB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Summary of Progress Status September 2018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3B3120AC-0FB0-4B1F-9EA2-DF78B8AED3C7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r>
              <a:rPr lang="en-US"/>
              <a:t>A presentation by Wood.</a:t>
            </a:r>
            <a:endParaRPr lang="en-GB" dirty="0"/>
          </a:p>
        </p:txBody>
      </p:sp>
      <p:sp>
        <p:nvSpPr>
          <p:cNvPr id="8" name="Footer Placeholder 3"/>
          <p:cNvSpPr>
            <a:spLocks noGrp="1"/>
          </p:cNvSpPr>
          <p:nvPr>
            <p:ph type="ftr" sz="quarter" idx="3"/>
          </p:nvPr>
        </p:nvSpPr>
        <p:spPr/>
        <p:txBody>
          <a:bodyPr/>
          <a:lstStyle>
            <a:lvl1pPr algn="l">
              <a:defRPr sz="800" spc="0" baseline="0">
                <a:solidFill>
                  <a:schemeClr val="bg1">
                    <a:lumMod val="75000"/>
                  </a:scheme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en-GB"/>
              <a:t>Seafield WwTW Check on Measures Implementation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2114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WOOD presentation template 16 9">
  <a:themeElements>
    <a:clrScheme name="Wood">
      <a:dk1>
        <a:srgbClr val="233845"/>
      </a:dk1>
      <a:lt1>
        <a:sysClr val="window" lastClr="FFFFFF"/>
      </a:lt1>
      <a:dk2>
        <a:srgbClr val="233845"/>
      </a:dk2>
      <a:lt2>
        <a:srgbClr val="FFFFFF"/>
      </a:lt2>
      <a:accent1>
        <a:srgbClr val="884C91"/>
      </a:accent1>
      <a:accent2>
        <a:srgbClr val="2DBDB6"/>
      </a:accent2>
      <a:accent3>
        <a:srgbClr val="88C540"/>
      </a:accent3>
      <a:accent4>
        <a:srgbClr val="233845"/>
      </a:accent4>
      <a:accent5>
        <a:srgbClr val="BFC2C8"/>
      </a:accent5>
      <a:accent6>
        <a:srgbClr val="8F96A0"/>
      </a:accent6>
      <a:hlink>
        <a:srgbClr val="884C91"/>
      </a:hlink>
      <a:folHlink>
        <a:srgbClr val="2DBDB6"/>
      </a:folHlink>
    </a:clrScheme>
    <a:fontScheme name="Wood Theme">
      <a:majorFont>
        <a:latin typeface="Segoe UI"/>
        <a:ea typeface=""/>
        <a:cs typeface=""/>
      </a:majorFont>
      <a:minorFont>
        <a:latin typeface="Segoe UI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348904AD77037478F08752016D972BF" ma:contentTypeVersion="11" ma:contentTypeDescription="Create a new document." ma:contentTypeScope="" ma:versionID="26da363383416c45be64f59de31345a3">
  <xsd:schema xmlns:xsd="http://www.w3.org/2001/XMLSchema" xmlns:xs="http://www.w3.org/2001/XMLSchema" xmlns:p="http://schemas.microsoft.com/office/2006/metadata/properties" xmlns:ns2="0eafc6fd-6750-4adc-8233-1d5a8ce1312a" targetNamespace="http://schemas.microsoft.com/office/2006/metadata/properties" ma:root="true" ma:fieldsID="a7f6407b81d3b2fe08e7094678caddee" ns2:_="">
    <xsd:import namespace="0eafc6fd-6750-4adc-8233-1d5a8ce1312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Thumbnail" minOccurs="0"/>
                <xsd:element ref="ns2: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eafc6fd-6750-4adc-8233-1d5a8ce131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Thumbnail" ma:index="12" nillable="true" ma:displayName="Thumbnail" ma:internalName="Thumbnail">
      <xsd:simpleType>
        <xsd:restriction base="dms:Text">
          <xsd:maxLength value="255"/>
        </xsd:restriction>
      </xsd:simpleType>
    </xsd:element>
    <xsd:element name="Category" ma:index="13" nillable="true" ma:displayName="Category" ma:list="{246b6aa5-dfc3-4a25-8741-7691f7824949}" ma:internalName="Category" ma:showField="Title">
      <xsd:simpleType>
        <xsd:restriction base="dms:Lookup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Category xmlns="0eafc6fd-6750-4adc-8233-1d5a8ce1312a">12</Category>
    <Thumbnail xmlns="0eafc6fd-6750-4adc-8233-1d5a8ce1312a">/Asset%20Thumbnails/PowerPointTemplate169.jpg</Thumbnail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06A388-D9F1-4EC9-A05A-3B131F79CC6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eafc6fd-6750-4adc-8233-1d5a8ce1312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1621BEC-66F0-480F-9391-0F84557B47DB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schemas.microsoft.com/office/2006/metadata/properties"/>
    <ds:schemaRef ds:uri="http://purl.org/dc/dcmitype/"/>
    <ds:schemaRef ds:uri="http://purl.org/dc/terms/"/>
    <ds:schemaRef ds:uri="http://www.w3.org/XML/1998/namespace"/>
    <ds:schemaRef ds:uri="0eafc6fd-6750-4adc-8233-1d5a8ce1312a"/>
  </ds:schemaRefs>
</ds:datastoreItem>
</file>

<file path=customXml/itemProps3.xml><?xml version="1.0" encoding="utf-8"?>
<ds:datastoreItem xmlns:ds="http://schemas.openxmlformats.org/officeDocument/2006/customXml" ds:itemID="{5C200F15-3759-4F16-9F17-83D8134F3BC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Wood PPT template 16x9</Template>
  <TotalTime>89</TotalTime>
  <Words>594</Words>
  <Application>Microsoft Office PowerPoint</Application>
  <PresentationFormat>On-screen Show (16:9)</PresentationFormat>
  <Paragraphs>113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Segoe UI</vt:lpstr>
      <vt:lpstr>Segoe UI Light</vt:lpstr>
      <vt:lpstr>WOOD presentation template 16 9</vt:lpstr>
      <vt:lpstr>Seafield WwTW Strategic Odour Review</vt:lpstr>
      <vt:lpstr>Check on Progress of Recommended Measures Implementation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What is the state of progress on these measures?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Wood Group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Mcintyre, Alun</dc:creator>
  <cp:lastModifiedBy>Mcintyre, Alun</cp:lastModifiedBy>
  <cp:revision>9</cp:revision>
  <cp:lastPrinted>2016-02-18T16:10:50Z</cp:lastPrinted>
  <dcterms:created xsi:type="dcterms:W3CDTF">2018-09-27T16:48:21Z</dcterms:created>
  <dcterms:modified xsi:type="dcterms:W3CDTF">2018-09-27T18:18:04Z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">
    <vt:lpwstr>Powerpoint</vt:lpwstr>
  </property>
  <property fmtid="{D5CDD505-2E9C-101B-9397-08002B2CF9AE}" pid="3" name="ContentTypeId">
    <vt:lpwstr>0x0101005348904AD77037478F08752016D972BF</vt:lpwstr>
  </property>
</Properties>
</file>